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68" r:id="rId3"/>
    <p:sldId id="284" r:id="rId4"/>
    <p:sldId id="279" r:id="rId5"/>
    <p:sldId id="283" r:id="rId6"/>
    <p:sldId id="264" r:id="rId7"/>
    <p:sldId id="258" r:id="rId8"/>
    <p:sldId id="270" r:id="rId9"/>
    <p:sldId id="263" r:id="rId10"/>
    <p:sldId id="275" r:id="rId11"/>
    <p:sldId id="274" r:id="rId12"/>
    <p:sldId id="289" r:id="rId13"/>
    <p:sldId id="271" r:id="rId14"/>
    <p:sldId id="285" r:id="rId15"/>
    <p:sldId id="273" r:id="rId16"/>
    <p:sldId id="280" r:id="rId17"/>
    <p:sldId id="288" r:id="rId18"/>
    <p:sldId id="282" r:id="rId19"/>
    <p:sldId id="281" r:id="rId20"/>
    <p:sldId id="292" r:id="rId21"/>
    <p:sldId id="276" r:id="rId22"/>
    <p:sldId id="277" r:id="rId23"/>
    <p:sldId id="286" r:id="rId24"/>
    <p:sldId id="290" r:id="rId25"/>
    <p:sldId id="291"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83" d="100"/>
          <a:sy n="83" d="100"/>
        </p:scale>
        <p:origin x="45" y="20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5901D3-1B7D-4D6F-BEB1-F6E5B35A2AE5}" type="doc">
      <dgm:prSet loTypeId="urn:microsoft.com/office/officeart/2005/8/layout/equation2" loCatId="process" qsTypeId="urn:microsoft.com/office/officeart/2005/8/quickstyle/simple1" qsCatId="simple" csTypeId="urn:microsoft.com/office/officeart/2005/8/colors/accent1_2" csCatId="accent1" phldr="1"/>
      <dgm:spPr/>
    </dgm:pt>
    <dgm:pt modelId="{C72B2BC6-EEEF-4337-A646-7A0BD5CE8B85}">
      <dgm:prSet phldrT="[文本]"/>
      <dgm:spPr/>
      <dgm:t>
        <a:bodyPr/>
        <a:lstStyle/>
        <a:p>
          <a:r>
            <a:rPr lang="en-US" altLang="zh-CN" dirty="0" smtClean="0"/>
            <a:t>Nano</a:t>
          </a:r>
          <a:endParaRPr lang="zh-CN" altLang="en-US" dirty="0"/>
        </a:p>
      </dgm:t>
    </dgm:pt>
    <dgm:pt modelId="{C521DB47-7E62-4E7A-8DAD-7CC59B3E4F0D}" type="parTrans" cxnId="{9572DC69-9458-421A-B07B-1CC7C5BEF790}">
      <dgm:prSet/>
      <dgm:spPr/>
      <dgm:t>
        <a:bodyPr/>
        <a:lstStyle/>
        <a:p>
          <a:endParaRPr lang="zh-CN" altLang="en-US"/>
        </a:p>
      </dgm:t>
    </dgm:pt>
    <dgm:pt modelId="{6F26E772-15F3-47A7-B253-2809DAC5ABE4}" type="sibTrans" cxnId="{9572DC69-9458-421A-B07B-1CC7C5BEF790}">
      <dgm:prSet/>
      <dgm:spPr/>
      <dgm:t>
        <a:bodyPr/>
        <a:lstStyle/>
        <a:p>
          <a:endParaRPr lang="zh-CN" altLang="en-US"/>
        </a:p>
      </dgm:t>
    </dgm:pt>
    <dgm:pt modelId="{24BAEB34-7426-42A4-AC1F-A9C513B8A54A}">
      <dgm:prSet phldrT="[文本]"/>
      <dgm:spPr/>
      <dgm:t>
        <a:bodyPr/>
        <a:lstStyle/>
        <a:p>
          <a:r>
            <a:rPr lang="en-US" altLang="zh-CN" dirty="0" smtClean="0"/>
            <a:t>Diamond</a:t>
          </a:r>
        </a:p>
        <a:p>
          <a:r>
            <a:rPr lang="en-US" altLang="zh-CN" dirty="0" smtClean="0"/>
            <a:t>NV center</a:t>
          </a:r>
          <a:endParaRPr lang="zh-CN" altLang="en-US" dirty="0"/>
        </a:p>
      </dgm:t>
    </dgm:pt>
    <dgm:pt modelId="{425CBB1D-F17E-453B-A582-2FCF4CD60FA4}" type="parTrans" cxnId="{AD826FE2-5ADD-454D-A757-E0055752A353}">
      <dgm:prSet/>
      <dgm:spPr/>
      <dgm:t>
        <a:bodyPr/>
        <a:lstStyle/>
        <a:p>
          <a:endParaRPr lang="zh-CN" altLang="en-US"/>
        </a:p>
      </dgm:t>
    </dgm:pt>
    <dgm:pt modelId="{0F5F1FDD-8C12-478A-A5B3-82B384EC84BD}" type="sibTrans" cxnId="{AD826FE2-5ADD-454D-A757-E0055752A353}">
      <dgm:prSet/>
      <dgm:spPr/>
      <dgm:t>
        <a:bodyPr/>
        <a:lstStyle/>
        <a:p>
          <a:endParaRPr lang="zh-CN" altLang="en-US"/>
        </a:p>
      </dgm:t>
    </dgm:pt>
    <dgm:pt modelId="{8136B5E4-76E4-4C66-8A40-D8B3418DEC28}">
      <dgm:prSet phldrT="[文本]"/>
      <dgm:spPr/>
      <dgm:t>
        <a:bodyPr/>
        <a:lstStyle/>
        <a:p>
          <a:r>
            <a:rPr lang="en-US" altLang="zh-CN" dirty="0" err="1" smtClean="0"/>
            <a:t>Nanodiamond</a:t>
          </a:r>
          <a:endParaRPr lang="en-US" altLang="zh-CN" dirty="0" smtClean="0"/>
        </a:p>
        <a:p>
          <a:r>
            <a:rPr lang="en-US" altLang="zh-CN" dirty="0" smtClean="0"/>
            <a:t>NV center</a:t>
          </a:r>
          <a:endParaRPr lang="zh-CN" altLang="en-US" dirty="0"/>
        </a:p>
      </dgm:t>
    </dgm:pt>
    <dgm:pt modelId="{AE1C701C-4446-401E-AF10-41E7556F7165}" type="parTrans" cxnId="{8601EB5A-C274-4E48-930E-F61058BD63E4}">
      <dgm:prSet/>
      <dgm:spPr/>
      <dgm:t>
        <a:bodyPr/>
        <a:lstStyle/>
        <a:p>
          <a:endParaRPr lang="zh-CN" altLang="en-US"/>
        </a:p>
      </dgm:t>
    </dgm:pt>
    <dgm:pt modelId="{CC3F5C47-CEDA-491D-998D-1EB5FAA01FF8}" type="sibTrans" cxnId="{8601EB5A-C274-4E48-930E-F61058BD63E4}">
      <dgm:prSet/>
      <dgm:spPr/>
      <dgm:t>
        <a:bodyPr/>
        <a:lstStyle/>
        <a:p>
          <a:endParaRPr lang="zh-CN" altLang="en-US"/>
        </a:p>
      </dgm:t>
    </dgm:pt>
    <dgm:pt modelId="{A18A61E0-9405-4D95-9243-5E789C805E53}" type="pres">
      <dgm:prSet presAssocID="{2A5901D3-1B7D-4D6F-BEB1-F6E5B35A2AE5}" presName="Name0" presStyleCnt="0">
        <dgm:presLayoutVars>
          <dgm:dir/>
          <dgm:resizeHandles val="exact"/>
        </dgm:presLayoutVars>
      </dgm:prSet>
      <dgm:spPr/>
    </dgm:pt>
    <dgm:pt modelId="{5CEA1D50-657F-4DD4-8715-00812CDB08CF}" type="pres">
      <dgm:prSet presAssocID="{2A5901D3-1B7D-4D6F-BEB1-F6E5B35A2AE5}" presName="vNodes" presStyleCnt="0"/>
      <dgm:spPr/>
    </dgm:pt>
    <dgm:pt modelId="{19EC8937-07F7-439D-B8FC-8CEF7ABAF2A8}" type="pres">
      <dgm:prSet presAssocID="{C72B2BC6-EEEF-4337-A646-7A0BD5CE8B85}" presName="node" presStyleLbl="node1" presStyleIdx="0" presStyleCnt="3">
        <dgm:presLayoutVars>
          <dgm:bulletEnabled val="1"/>
        </dgm:presLayoutVars>
      </dgm:prSet>
      <dgm:spPr/>
      <dgm:t>
        <a:bodyPr/>
        <a:lstStyle/>
        <a:p>
          <a:endParaRPr lang="zh-CN" altLang="en-US"/>
        </a:p>
      </dgm:t>
    </dgm:pt>
    <dgm:pt modelId="{193C05C2-BB9B-44C0-A82A-29D02820BFA5}" type="pres">
      <dgm:prSet presAssocID="{6F26E772-15F3-47A7-B253-2809DAC5ABE4}" presName="spacerT" presStyleCnt="0"/>
      <dgm:spPr/>
    </dgm:pt>
    <dgm:pt modelId="{82BDAD0D-D8FA-4A38-8721-4DB3C9AC5143}" type="pres">
      <dgm:prSet presAssocID="{6F26E772-15F3-47A7-B253-2809DAC5ABE4}" presName="sibTrans" presStyleLbl="sibTrans2D1" presStyleIdx="0" presStyleCnt="2"/>
      <dgm:spPr/>
      <dgm:t>
        <a:bodyPr/>
        <a:lstStyle/>
        <a:p>
          <a:endParaRPr lang="zh-CN" altLang="en-US"/>
        </a:p>
      </dgm:t>
    </dgm:pt>
    <dgm:pt modelId="{FA317E8B-F3B9-4B30-B8D9-0C56D3DF7709}" type="pres">
      <dgm:prSet presAssocID="{6F26E772-15F3-47A7-B253-2809DAC5ABE4}" presName="spacerB" presStyleCnt="0"/>
      <dgm:spPr/>
    </dgm:pt>
    <dgm:pt modelId="{0397E916-848F-465A-9D76-3BBDCE15AB9E}" type="pres">
      <dgm:prSet presAssocID="{24BAEB34-7426-42A4-AC1F-A9C513B8A54A}" presName="node" presStyleLbl="node1" presStyleIdx="1" presStyleCnt="3">
        <dgm:presLayoutVars>
          <dgm:bulletEnabled val="1"/>
        </dgm:presLayoutVars>
      </dgm:prSet>
      <dgm:spPr/>
      <dgm:t>
        <a:bodyPr/>
        <a:lstStyle/>
        <a:p>
          <a:endParaRPr lang="zh-CN" altLang="en-US"/>
        </a:p>
      </dgm:t>
    </dgm:pt>
    <dgm:pt modelId="{AFC6A750-CD54-4E21-90C8-FAE69BB590A4}" type="pres">
      <dgm:prSet presAssocID="{2A5901D3-1B7D-4D6F-BEB1-F6E5B35A2AE5}" presName="sibTransLast" presStyleLbl="sibTrans2D1" presStyleIdx="1" presStyleCnt="2"/>
      <dgm:spPr/>
      <dgm:t>
        <a:bodyPr/>
        <a:lstStyle/>
        <a:p>
          <a:endParaRPr lang="zh-CN" altLang="en-US"/>
        </a:p>
      </dgm:t>
    </dgm:pt>
    <dgm:pt modelId="{D0F19D9F-3BB5-4024-BBE8-93FB9E059BAD}" type="pres">
      <dgm:prSet presAssocID="{2A5901D3-1B7D-4D6F-BEB1-F6E5B35A2AE5}" presName="connectorText" presStyleLbl="sibTrans2D1" presStyleIdx="1" presStyleCnt="2"/>
      <dgm:spPr/>
      <dgm:t>
        <a:bodyPr/>
        <a:lstStyle/>
        <a:p>
          <a:endParaRPr lang="zh-CN" altLang="en-US"/>
        </a:p>
      </dgm:t>
    </dgm:pt>
    <dgm:pt modelId="{907E1D4C-6AC1-4AD3-80D5-05EE9D804C2B}" type="pres">
      <dgm:prSet presAssocID="{2A5901D3-1B7D-4D6F-BEB1-F6E5B35A2AE5}" presName="lastNode" presStyleLbl="node1" presStyleIdx="2" presStyleCnt="3">
        <dgm:presLayoutVars>
          <dgm:bulletEnabled val="1"/>
        </dgm:presLayoutVars>
      </dgm:prSet>
      <dgm:spPr/>
      <dgm:t>
        <a:bodyPr/>
        <a:lstStyle/>
        <a:p>
          <a:endParaRPr lang="zh-CN" altLang="en-US"/>
        </a:p>
      </dgm:t>
    </dgm:pt>
  </dgm:ptLst>
  <dgm:cxnLst>
    <dgm:cxn modelId="{AD826FE2-5ADD-454D-A757-E0055752A353}" srcId="{2A5901D3-1B7D-4D6F-BEB1-F6E5B35A2AE5}" destId="{24BAEB34-7426-42A4-AC1F-A9C513B8A54A}" srcOrd="1" destOrd="0" parTransId="{425CBB1D-F17E-453B-A582-2FCF4CD60FA4}" sibTransId="{0F5F1FDD-8C12-478A-A5B3-82B384EC84BD}"/>
    <dgm:cxn modelId="{82930176-C1E9-4AEC-8250-B3148D92AAE4}" type="presOf" srcId="{8136B5E4-76E4-4C66-8A40-D8B3418DEC28}" destId="{907E1D4C-6AC1-4AD3-80D5-05EE9D804C2B}" srcOrd="0" destOrd="0" presId="urn:microsoft.com/office/officeart/2005/8/layout/equation2"/>
    <dgm:cxn modelId="{3BD7031B-1E9B-4DE2-8C00-EEBA89A84D79}" type="presOf" srcId="{2A5901D3-1B7D-4D6F-BEB1-F6E5B35A2AE5}" destId="{A18A61E0-9405-4D95-9243-5E789C805E53}" srcOrd="0" destOrd="0" presId="urn:microsoft.com/office/officeart/2005/8/layout/equation2"/>
    <dgm:cxn modelId="{8615C883-927B-4A42-BF2A-34C6769CC5AF}" type="presOf" srcId="{24BAEB34-7426-42A4-AC1F-A9C513B8A54A}" destId="{0397E916-848F-465A-9D76-3BBDCE15AB9E}" srcOrd="0" destOrd="0" presId="urn:microsoft.com/office/officeart/2005/8/layout/equation2"/>
    <dgm:cxn modelId="{6F4B5285-283C-4FEB-8028-62F6D1E87078}" type="presOf" srcId="{0F5F1FDD-8C12-478A-A5B3-82B384EC84BD}" destId="{AFC6A750-CD54-4E21-90C8-FAE69BB590A4}" srcOrd="0" destOrd="0" presId="urn:microsoft.com/office/officeart/2005/8/layout/equation2"/>
    <dgm:cxn modelId="{9572DC69-9458-421A-B07B-1CC7C5BEF790}" srcId="{2A5901D3-1B7D-4D6F-BEB1-F6E5B35A2AE5}" destId="{C72B2BC6-EEEF-4337-A646-7A0BD5CE8B85}" srcOrd="0" destOrd="0" parTransId="{C521DB47-7E62-4E7A-8DAD-7CC59B3E4F0D}" sibTransId="{6F26E772-15F3-47A7-B253-2809DAC5ABE4}"/>
    <dgm:cxn modelId="{8601EB5A-C274-4E48-930E-F61058BD63E4}" srcId="{2A5901D3-1B7D-4D6F-BEB1-F6E5B35A2AE5}" destId="{8136B5E4-76E4-4C66-8A40-D8B3418DEC28}" srcOrd="2" destOrd="0" parTransId="{AE1C701C-4446-401E-AF10-41E7556F7165}" sibTransId="{CC3F5C47-CEDA-491D-998D-1EB5FAA01FF8}"/>
    <dgm:cxn modelId="{7C78892E-9B97-4163-ADFA-B53E10A6146C}" type="presOf" srcId="{6F26E772-15F3-47A7-B253-2809DAC5ABE4}" destId="{82BDAD0D-D8FA-4A38-8721-4DB3C9AC5143}" srcOrd="0" destOrd="0" presId="urn:microsoft.com/office/officeart/2005/8/layout/equation2"/>
    <dgm:cxn modelId="{930D8064-5A8F-4DB4-A468-8DFF6A47B161}" type="presOf" srcId="{0F5F1FDD-8C12-478A-A5B3-82B384EC84BD}" destId="{D0F19D9F-3BB5-4024-BBE8-93FB9E059BAD}" srcOrd="1" destOrd="0" presId="urn:microsoft.com/office/officeart/2005/8/layout/equation2"/>
    <dgm:cxn modelId="{A9C7212D-B72B-4376-8766-5CCF7BBCE3D4}" type="presOf" srcId="{C72B2BC6-EEEF-4337-A646-7A0BD5CE8B85}" destId="{19EC8937-07F7-439D-B8FC-8CEF7ABAF2A8}" srcOrd="0" destOrd="0" presId="urn:microsoft.com/office/officeart/2005/8/layout/equation2"/>
    <dgm:cxn modelId="{0DCD3C7F-DBA4-4003-9276-8F40E9A14ADA}" type="presParOf" srcId="{A18A61E0-9405-4D95-9243-5E789C805E53}" destId="{5CEA1D50-657F-4DD4-8715-00812CDB08CF}" srcOrd="0" destOrd="0" presId="urn:microsoft.com/office/officeart/2005/8/layout/equation2"/>
    <dgm:cxn modelId="{71A682B5-41A4-4A2F-825A-5493A778EE55}" type="presParOf" srcId="{5CEA1D50-657F-4DD4-8715-00812CDB08CF}" destId="{19EC8937-07F7-439D-B8FC-8CEF7ABAF2A8}" srcOrd="0" destOrd="0" presId="urn:microsoft.com/office/officeart/2005/8/layout/equation2"/>
    <dgm:cxn modelId="{BC4A509F-1B07-4335-A8E4-355E86A53643}" type="presParOf" srcId="{5CEA1D50-657F-4DD4-8715-00812CDB08CF}" destId="{193C05C2-BB9B-44C0-A82A-29D02820BFA5}" srcOrd="1" destOrd="0" presId="urn:microsoft.com/office/officeart/2005/8/layout/equation2"/>
    <dgm:cxn modelId="{785B39DB-CF2E-454E-8A22-871C9366C92D}" type="presParOf" srcId="{5CEA1D50-657F-4DD4-8715-00812CDB08CF}" destId="{82BDAD0D-D8FA-4A38-8721-4DB3C9AC5143}" srcOrd="2" destOrd="0" presId="urn:microsoft.com/office/officeart/2005/8/layout/equation2"/>
    <dgm:cxn modelId="{CDF58465-B845-4075-BE5E-652ABFF16151}" type="presParOf" srcId="{5CEA1D50-657F-4DD4-8715-00812CDB08CF}" destId="{FA317E8B-F3B9-4B30-B8D9-0C56D3DF7709}" srcOrd="3" destOrd="0" presId="urn:microsoft.com/office/officeart/2005/8/layout/equation2"/>
    <dgm:cxn modelId="{64088620-1EAC-47F3-8234-72A89338BD72}" type="presParOf" srcId="{5CEA1D50-657F-4DD4-8715-00812CDB08CF}" destId="{0397E916-848F-465A-9D76-3BBDCE15AB9E}" srcOrd="4" destOrd="0" presId="urn:microsoft.com/office/officeart/2005/8/layout/equation2"/>
    <dgm:cxn modelId="{CD9B146A-041D-4D0F-AD7D-7DE8F0026863}" type="presParOf" srcId="{A18A61E0-9405-4D95-9243-5E789C805E53}" destId="{AFC6A750-CD54-4E21-90C8-FAE69BB590A4}" srcOrd="1" destOrd="0" presId="urn:microsoft.com/office/officeart/2005/8/layout/equation2"/>
    <dgm:cxn modelId="{C081C72F-AC70-42D9-9F80-D8658B4ED1C9}" type="presParOf" srcId="{AFC6A750-CD54-4E21-90C8-FAE69BB590A4}" destId="{D0F19D9F-3BB5-4024-BBE8-93FB9E059BAD}" srcOrd="0" destOrd="0" presId="urn:microsoft.com/office/officeart/2005/8/layout/equation2"/>
    <dgm:cxn modelId="{84C6A453-3F24-40EB-9441-5C2E9966DF77}" type="presParOf" srcId="{A18A61E0-9405-4D95-9243-5E789C805E53}" destId="{907E1D4C-6AC1-4AD3-80D5-05EE9D804C2B}" srcOrd="2" destOrd="0" presId="urn:microsoft.com/office/officeart/2005/8/layout/equati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72EC4F-4D43-4DA1-8D1B-AF1602BECF56}"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zh-CN" altLang="en-US"/>
        </a:p>
      </dgm:t>
    </dgm:pt>
    <dgm:pt modelId="{201FAFFD-D7CE-44A9-873F-E56F92E0B913}">
      <dgm:prSet phldrT="[文本]" custT="1"/>
      <dgm:spPr/>
      <dgm:t>
        <a:bodyPr/>
        <a:lstStyle/>
        <a:p>
          <a:r>
            <a:rPr lang="en-US" altLang="zh-CN" sz="2000" b="1" dirty="0" err="1" smtClean="0"/>
            <a:t>Applicaiton</a:t>
          </a:r>
          <a:endParaRPr lang="zh-CN" altLang="en-US" sz="1500" b="1" dirty="0"/>
        </a:p>
      </dgm:t>
    </dgm:pt>
    <dgm:pt modelId="{90D0C963-499F-4A6B-AB66-4A5E57A6025B}" type="parTrans" cxnId="{8D6F8C20-6328-4B74-B5C6-11339B729196}">
      <dgm:prSet/>
      <dgm:spPr/>
      <dgm:t>
        <a:bodyPr/>
        <a:lstStyle/>
        <a:p>
          <a:endParaRPr lang="zh-CN" altLang="en-US"/>
        </a:p>
      </dgm:t>
    </dgm:pt>
    <dgm:pt modelId="{B70BB80E-C9AF-4B40-9507-A6AF14BE2D10}" type="sibTrans" cxnId="{8D6F8C20-6328-4B74-B5C6-11339B729196}">
      <dgm:prSet/>
      <dgm:spPr/>
      <dgm:t>
        <a:bodyPr/>
        <a:lstStyle/>
        <a:p>
          <a:endParaRPr lang="zh-CN" altLang="en-US"/>
        </a:p>
      </dgm:t>
    </dgm:pt>
    <dgm:pt modelId="{DDC66384-AB79-4DCD-8DCB-7006AB647FD4}">
      <dgm:prSet phldrT="[文本]"/>
      <dgm:spPr/>
      <dgm:t>
        <a:bodyPr/>
        <a:lstStyle/>
        <a:p>
          <a:r>
            <a:rPr lang="en-US" b="1" i="0" dirty="0" smtClean="0"/>
            <a:t>Fluorescence</a:t>
          </a:r>
          <a:endParaRPr lang="zh-CN" altLang="en-US" dirty="0"/>
        </a:p>
      </dgm:t>
    </dgm:pt>
    <dgm:pt modelId="{207AC44F-8A21-41BF-9233-B7275CB002A6}" type="parTrans" cxnId="{D30C3A8F-6ADF-43C3-8E06-708C7086310F}">
      <dgm:prSet/>
      <dgm:spPr/>
      <dgm:t>
        <a:bodyPr/>
        <a:lstStyle/>
        <a:p>
          <a:endParaRPr lang="zh-CN" altLang="en-US"/>
        </a:p>
      </dgm:t>
    </dgm:pt>
    <dgm:pt modelId="{4D166AEB-05AF-44DF-B0F2-A19E3E776811}" type="sibTrans" cxnId="{D30C3A8F-6ADF-43C3-8E06-708C7086310F}">
      <dgm:prSet/>
      <dgm:spPr/>
      <dgm:t>
        <a:bodyPr/>
        <a:lstStyle/>
        <a:p>
          <a:endParaRPr lang="zh-CN" altLang="en-US"/>
        </a:p>
      </dgm:t>
    </dgm:pt>
    <dgm:pt modelId="{F0D31E36-7B37-4C84-93C0-739C6565E585}">
      <dgm:prSet phldrT="[文本]"/>
      <dgm:spPr/>
      <dgm:t>
        <a:bodyPr/>
        <a:lstStyle/>
        <a:p>
          <a:r>
            <a:rPr lang="en-US" altLang="zh-CN" dirty="0" smtClean="0"/>
            <a:t> Biology </a:t>
          </a:r>
          <a:endParaRPr lang="zh-CN" altLang="en-US" dirty="0"/>
        </a:p>
      </dgm:t>
    </dgm:pt>
    <dgm:pt modelId="{8DFE0CE3-DCB8-40CE-AD29-02C6C7BCD08F}" type="parTrans" cxnId="{B0831953-6E1C-4B75-800E-9B81D80B48CA}">
      <dgm:prSet/>
      <dgm:spPr/>
      <dgm:t>
        <a:bodyPr/>
        <a:lstStyle/>
        <a:p>
          <a:endParaRPr lang="zh-CN" altLang="en-US"/>
        </a:p>
      </dgm:t>
    </dgm:pt>
    <dgm:pt modelId="{3A84DDA8-469D-4389-A79D-64311F1DE844}" type="sibTrans" cxnId="{B0831953-6E1C-4B75-800E-9B81D80B48CA}">
      <dgm:prSet/>
      <dgm:spPr/>
      <dgm:t>
        <a:bodyPr/>
        <a:lstStyle/>
        <a:p>
          <a:endParaRPr lang="zh-CN" altLang="en-US"/>
        </a:p>
      </dgm:t>
    </dgm:pt>
    <dgm:pt modelId="{9BD4C23A-28B8-4CE1-9195-2CE1D957DDD9}">
      <dgm:prSet phldrT="[文本]"/>
      <dgm:spPr/>
      <dgm:t>
        <a:bodyPr/>
        <a:lstStyle/>
        <a:p>
          <a:r>
            <a:rPr lang="en-US" altLang="zh-CN" dirty="0" smtClean="0">
              <a:solidFill>
                <a:schemeClr val="accent4"/>
              </a:solidFill>
            </a:rPr>
            <a:t>Single photon source </a:t>
          </a:r>
          <a:endParaRPr lang="zh-CN" altLang="en-US" dirty="0">
            <a:solidFill>
              <a:schemeClr val="accent4"/>
            </a:solidFill>
          </a:endParaRPr>
        </a:p>
      </dgm:t>
    </dgm:pt>
    <dgm:pt modelId="{7C23E58D-D76C-44CD-849A-5066AD879DE2}" type="parTrans" cxnId="{34D3B464-46DA-4B18-B124-D0F0478E045C}">
      <dgm:prSet/>
      <dgm:spPr/>
      <dgm:t>
        <a:bodyPr/>
        <a:lstStyle/>
        <a:p>
          <a:endParaRPr lang="zh-CN" altLang="en-US"/>
        </a:p>
      </dgm:t>
    </dgm:pt>
    <dgm:pt modelId="{259DF9B8-F841-4933-B731-AC7787486AA6}" type="sibTrans" cxnId="{34D3B464-46DA-4B18-B124-D0F0478E045C}">
      <dgm:prSet/>
      <dgm:spPr/>
      <dgm:t>
        <a:bodyPr/>
        <a:lstStyle/>
        <a:p>
          <a:endParaRPr lang="zh-CN" altLang="en-US"/>
        </a:p>
      </dgm:t>
    </dgm:pt>
    <dgm:pt modelId="{2EFB99BE-7528-486F-BFC5-193467924888}">
      <dgm:prSet phldrT="[文本]"/>
      <dgm:spPr/>
      <dgm:t>
        <a:bodyPr/>
        <a:lstStyle/>
        <a:p>
          <a:r>
            <a:rPr lang="en-US" altLang="zh-CN" dirty="0" smtClean="0"/>
            <a:t>Magnetic </a:t>
          </a:r>
          <a:r>
            <a:rPr lang="en-US" altLang="zh-CN" dirty="0" err="1" smtClean="0"/>
            <a:t>porperties</a:t>
          </a:r>
          <a:r>
            <a:rPr lang="en-US" altLang="zh-CN" dirty="0" smtClean="0"/>
            <a:t> </a:t>
          </a:r>
          <a:endParaRPr lang="zh-CN" altLang="en-US" dirty="0"/>
        </a:p>
      </dgm:t>
    </dgm:pt>
    <dgm:pt modelId="{56F298D4-F1EC-46A6-9F6F-4F6B80759EE1}" type="parTrans" cxnId="{5F688DDE-B9C3-43CE-92F2-079FB3B5562E}">
      <dgm:prSet/>
      <dgm:spPr/>
      <dgm:t>
        <a:bodyPr/>
        <a:lstStyle/>
        <a:p>
          <a:endParaRPr lang="zh-CN" altLang="en-US"/>
        </a:p>
      </dgm:t>
    </dgm:pt>
    <dgm:pt modelId="{C62306C2-DD2A-4C37-9DC8-0B6995228CB7}" type="sibTrans" cxnId="{5F688DDE-B9C3-43CE-92F2-079FB3B5562E}">
      <dgm:prSet/>
      <dgm:spPr/>
      <dgm:t>
        <a:bodyPr/>
        <a:lstStyle/>
        <a:p>
          <a:endParaRPr lang="zh-CN" altLang="en-US"/>
        </a:p>
      </dgm:t>
    </dgm:pt>
    <dgm:pt modelId="{E2338391-56EB-4CC0-8998-65A8FEDB4A85}">
      <dgm:prSet phldrT="[文本]"/>
      <dgm:spPr/>
      <dgm:t>
        <a:bodyPr/>
        <a:lstStyle/>
        <a:p>
          <a:r>
            <a:rPr lang="en-US" altLang="en-US" dirty="0" err="1" smtClean="0"/>
            <a:t>Magnetometry</a:t>
          </a:r>
          <a:endParaRPr lang="zh-CN" altLang="en-US" dirty="0"/>
        </a:p>
      </dgm:t>
    </dgm:pt>
    <dgm:pt modelId="{76DDA30E-9626-4CFB-8C84-D5F04B254BA8}" type="parTrans" cxnId="{2F92E1EE-9619-4530-9DD3-25A55E6241EB}">
      <dgm:prSet/>
      <dgm:spPr/>
      <dgm:t>
        <a:bodyPr/>
        <a:lstStyle/>
        <a:p>
          <a:endParaRPr lang="zh-CN" altLang="en-US"/>
        </a:p>
      </dgm:t>
    </dgm:pt>
    <dgm:pt modelId="{13A45AA7-DEC2-4605-91DC-EB4DF31053AC}" type="sibTrans" cxnId="{2F92E1EE-9619-4530-9DD3-25A55E6241EB}">
      <dgm:prSet/>
      <dgm:spPr/>
      <dgm:t>
        <a:bodyPr/>
        <a:lstStyle/>
        <a:p>
          <a:endParaRPr lang="zh-CN" altLang="en-US"/>
        </a:p>
      </dgm:t>
    </dgm:pt>
    <dgm:pt modelId="{3578D4D8-F794-4176-8FA6-34C96891520B}">
      <dgm:prSet/>
      <dgm:spPr/>
      <dgm:t>
        <a:bodyPr/>
        <a:lstStyle/>
        <a:p>
          <a:r>
            <a:rPr lang="en-US" altLang="zh-CN" dirty="0" smtClean="0"/>
            <a:t>Nuclear Magnetic Resonance</a:t>
          </a:r>
          <a:endParaRPr lang="zh-CN" altLang="en-US" dirty="0"/>
        </a:p>
      </dgm:t>
    </dgm:pt>
    <dgm:pt modelId="{85D2A062-2DA2-44B1-9DBD-509030F4E5D2}" type="parTrans" cxnId="{B82D2B32-FD80-46AB-AB6F-C87A5D3DFA80}">
      <dgm:prSet/>
      <dgm:spPr/>
      <dgm:t>
        <a:bodyPr/>
        <a:lstStyle/>
        <a:p>
          <a:endParaRPr lang="zh-CN" altLang="en-US"/>
        </a:p>
      </dgm:t>
    </dgm:pt>
    <dgm:pt modelId="{D199A139-B1C7-45FC-AE00-1E2EAD60E384}" type="sibTrans" cxnId="{B82D2B32-FD80-46AB-AB6F-C87A5D3DFA80}">
      <dgm:prSet/>
      <dgm:spPr/>
      <dgm:t>
        <a:bodyPr/>
        <a:lstStyle/>
        <a:p>
          <a:endParaRPr lang="zh-CN" altLang="en-US"/>
        </a:p>
      </dgm:t>
    </dgm:pt>
    <dgm:pt modelId="{7D3AB67D-4CC0-498F-BB7D-AD54FCD69B55}">
      <dgm:prSet/>
      <dgm:spPr/>
      <dgm:t>
        <a:bodyPr/>
        <a:lstStyle/>
        <a:p>
          <a:r>
            <a:rPr lang="en-US" altLang="zh-CN" dirty="0" err="1" smtClean="0"/>
            <a:t>Magentic</a:t>
          </a:r>
          <a:r>
            <a:rPr lang="en-US" altLang="zh-CN" dirty="0" smtClean="0"/>
            <a:t> </a:t>
          </a:r>
          <a:r>
            <a:rPr lang="en-US" altLang="zh-CN" dirty="0" err="1" smtClean="0"/>
            <a:t>Resonaced</a:t>
          </a:r>
          <a:r>
            <a:rPr lang="en-US" altLang="zh-CN" dirty="0" smtClean="0"/>
            <a:t> Imaging</a:t>
          </a:r>
          <a:endParaRPr lang="zh-CN" altLang="en-US" dirty="0"/>
        </a:p>
      </dgm:t>
    </dgm:pt>
    <dgm:pt modelId="{A4438C95-60AF-42EA-BBDC-B82C9A7040AA}" type="parTrans" cxnId="{C1EDA8CA-A545-4294-A182-BA6442A4FC39}">
      <dgm:prSet/>
      <dgm:spPr/>
      <dgm:t>
        <a:bodyPr/>
        <a:lstStyle/>
        <a:p>
          <a:endParaRPr lang="zh-CN" altLang="en-US"/>
        </a:p>
      </dgm:t>
    </dgm:pt>
    <dgm:pt modelId="{0F1A50A7-6006-405A-8900-347372526C76}" type="sibTrans" cxnId="{C1EDA8CA-A545-4294-A182-BA6442A4FC39}">
      <dgm:prSet/>
      <dgm:spPr/>
      <dgm:t>
        <a:bodyPr/>
        <a:lstStyle/>
        <a:p>
          <a:endParaRPr lang="zh-CN" altLang="en-US"/>
        </a:p>
      </dgm:t>
    </dgm:pt>
    <dgm:pt modelId="{E9034CFA-D0E4-49AE-BA85-D7F82ACBDC24}">
      <dgm:prSet/>
      <dgm:spPr/>
      <dgm:t>
        <a:bodyPr/>
        <a:lstStyle/>
        <a:p>
          <a:r>
            <a:rPr lang="en-US" altLang="zh-CN" dirty="0" err="1" smtClean="0"/>
            <a:t>BIology</a:t>
          </a:r>
          <a:endParaRPr lang="zh-CN" altLang="en-US" dirty="0"/>
        </a:p>
      </dgm:t>
    </dgm:pt>
    <dgm:pt modelId="{5938D039-41E2-4DB7-808C-C958760D22CE}" type="parTrans" cxnId="{F3A8C1C2-F474-4B6A-BBA6-045B0FB66F94}">
      <dgm:prSet/>
      <dgm:spPr/>
      <dgm:t>
        <a:bodyPr/>
        <a:lstStyle/>
        <a:p>
          <a:endParaRPr lang="zh-CN" altLang="en-US"/>
        </a:p>
      </dgm:t>
    </dgm:pt>
    <dgm:pt modelId="{E4367A75-5D3B-4F91-A685-07007E1C6B8C}" type="sibTrans" cxnId="{F3A8C1C2-F474-4B6A-BBA6-045B0FB66F94}">
      <dgm:prSet/>
      <dgm:spPr/>
      <dgm:t>
        <a:bodyPr/>
        <a:lstStyle/>
        <a:p>
          <a:endParaRPr lang="zh-CN" altLang="en-US"/>
        </a:p>
      </dgm:t>
    </dgm:pt>
    <dgm:pt modelId="{371A33D2-FFFC-4D82-8A0B-ED778508AA69}" type="pres">
      <dgm:prSet presAssocID="{0D72EC4F-4D43-4DA1-8D1B-AF1602BECF56}" presName="diagram" presStyleCnt="0">
        <dgm:presLayoutVars>
          <dgm:chPref val="1"/>
          <dgm:dir/>
          <dgm:animOne val="branch"/>
          <dgm:animLvl val="lvl"/>
          <dgm:resizeHandles val="exact"/>
        </dgm:presLayoutVars>
      </dgm:prSet>
      <dgm:spPr/>
      <dgm:t>
        <a:bodyPr/>
        <a:lstStyle/>
        <a:p>
          <a:endParaRPr lang="zh-CN" altLang="en-US"/>
        </a:p>
      </dgm:t>
    </dgm:pt>
    <dgm:pt modelId="{8AC73346-D34D-497A-9FA6-3B75723AE321}" type="pres">
      <dgm:prSet presAssocID="{201FAFFD-D7CE-44A9-873F-E56F92E0B913}" presName="root1" presStyleCnt="0"/>
      <dgm:spPr/>
    </dgm:pt>
    <dgm:pt modelId="{2D440115-5410-4028-A15E-EC8EB1933C4B}" type="pres">
      <dgm:prSet presAssocID="{201FAFFD-D7CE-44A9-873F-E56F92E0B913}" presName="LevelOneTextNode" presStyleLbl="node0" presStyleIdx="0" presStyleCnt="1" custScaleX="188884" custScaleY="121451">
        <dgm:presLayoutVars>
          <dgm:chPref val="3"/>
        </dgm:presLayoutVars>
      </dgm:prSet>
      <dgm:spPr/>
      <dgm:t>
        <a:bodyPr/>
        <a:lstStyle/>
        <a:p>
          <a:endParaRPr lang="zh-CN" altLang="en-US"/>
        </a:p>
      </dgm:t>
    </dgm:pt>
    <dgm:pt modelId="{53A02D8E-A8D1-4C3C-8E20-420E275FF9AF}" type="pres">
      <dgm:prSet presAssocID="{201FAFFD-D7CE-44A9-873F-E56F92E0B913}" presName="level2hierChild" presStyleCnt="0"/>
      <dgm:spPr/>
    </dgm:pt>
    <dgm:pt modelId="{E2F01083-AE91-4FF5-AEC0-CECFB5F3551B}" type="pres">
      <dgm:prSet presAssocID="{207AC44F-8A21-41BF-9233-B7275CB002A6}" presName="conn2-1" presStyleLbl="parChTrans1D2" presStyleIdx="0" presStyleCnt="2"/>
      <dgm:spPr/>
      <dgm:t>
        <a:bodyPr/>
        <a:lstStyle/>
        <a:p>
          <a:endParaRPr lang="zh-CN" altLang="en-US"/>
        </a:p>
      </dgm:t>
    </dgm:pt>
    <dgm:pt modelId="{ABB73141-B278-4F3D-9D8C-93F6E9BF96E6}" type="pres">
      <dgm:prSet presAssocID="{207AC44F-8A21-41BF-9233-B7275CB002A6}" presName="connTx" presStyleLbl="parChTrans1D2" presStyleIdx="0" presStyleCnt="2"/>
      <dgm:spPr/>
      <dgm:t>
        <a:bodyPr/>
        <a:lstStyle/>
        <a:p>
          <a:endParaRPr lang="zh-CN" altLang="en-US"/>
        </a:p>
      </dgm:t>
    </dgm:pt>
    <dgm:pt modelId="{B7672C75-8DC4-4CAA-9706-59967D4319A9}" type="pres">
      <dgm:prSet presAssocID="{DDC66384-AB79-4DCD-8DCB-7006AB647FD4}" presName="root2" presStyleCnt="0"/>
      <dgm:spPr/>
    </dgm:pt>
    <dgm:pt modelId="{8CF02103-45B1-4201-87FF-4DC7AAE199AF}" type="pres">
      <dgm:prSet presAssocID="{DDC66384-AB79-4DCD-8DCB-7006AB647FD4}" presName="LevelTwoTextNode" presStyleLbl="node2" presStyleIdx="0" presStyleCnt="2">
        <dgm:presLayoutVars>
          <dgm:chPref val="3"/>
        </dgm:presLayoutVars>
      </dgm:prSet>
      <dgm:spPr/>
      <dgm:t>
        <a:bodyPr/>
        <a:lstStyle/>
        <a:p>
          <a:endParaRPr lang="zh-CN" altLang="en-US"/>
        </a:p>
      </dgm:t>
    </dgm:pt>
    <dgm:pt modelId="{1931FE81-0DEB-4374-8C44-D914FCE1C0D9}" type="pres">
      <dgm:prSet presAssocID="{DDC66384-AB79-4DCD-8DCB-7006AB647FD4}" presName="level3hierChild" presStyleCnt="0"/>
      <dgm:spPr/>
    </dgm:pt>
    <dgm:pt modelId="{AB65E874-56C4-47BB-ADA3-B016FBB596E5}" type="pres">
      <dgm:prSet presAssocID="{8DFE0CE3-DCB8-40CE-AD29-02C6C7BCD08F}" presName="conn2-1" presStyleLbl="parChTrans1D3" presStyleIdx="0" presStyleCnt="6"/>
      <dgm:spPr/>
      <dgm:t>
        <a:bodyPr/>
        <a:lstStyle/>
        <a:p>
          <a:endParaRPr lang="zh-CN" altLang="en-US"/>
        </a:p>
      </dgm:t>
    </dgm:pt>
    <dgm:pt modelId="{A2A8DD73-EDD6-4FE2-B2FA-F2ACB7253D89}" type="pres">
      <dgm:prSet presAssocID="{8DFE0CE3-DCB8-40CE-AD29-02C6C7BCD08F}" presName="connTx" presStyleLbl="parChTrans1D3" presStyleIdx="0" presStyleCnt="6"/>
      <dgm:spPr/>
      <dgm:t>
        <a:bodyPr/>
        <a:lstStyle/>
        <a:p>
          <a:endParaRPr lang="zh-CN" altLang="en-US"/>
        </a:p>
      </dgm:t>
    </dgm:pt>
    <dgm:pt modelId="{097483E0-1C78-4A92-AD9F-A9BE9A5CEC7B}" type="pres">
      <dgm:prSet presAssocID="{F0D31E36-7B37-4C84-93C0-739C6565E585}" presName="root2" presStyleCnt="0"/>
      <dgm:spPr/>
    </dgm:pt>
    <dgm:pt modelId="{8748A634-60A0-4D1F-85FE-587B99E1D288}" type="pres">
      <dgm:prSet presAssocID="{F0D31E36-7B37-4C84-93C0-739C6565E585}" presName="LevelTwoTextNode" presStyleLbl="node3" presStyleIdx="0" presStyleCnt="6">
        <dgm:presLayoutVars>
          <dgm:chPref val="3"/>
        </dgm:presLayoutVars>
      </dgm:prSet>
      <dgm:spPr/>
      <dgm:t>
        <a:bodyPr/>
        <a:lstStyle/>
        <a:p>
          <a:endParaRPr lang="zh-CN" altLang="en-US"/>
        </a:p>
      </dgm:t>
    </dgm:pt>
    <dgm:pt modelId="{F0313CA1-C565-4F70-A754-3AEB0EBAF9BB}" type="pres">
      <dgm:prSet presAssocID="{F0D31E36-7B37-4C84-93C0-739C6565E585}" presName="level3hierChild" presStyleCnt="0"/>
      <dgm:spPr/>
    </dgm:pt>
    <dgm:pt modelId="{98AA0AFB-4E19-40C4-8CB8-BCDFA4E9B859}" type="pres">
      <dgm:prSet presAssocID="{7C23E58D-D76C-44CD-849A-5066AD879DE2}" presName="conn2-1" presStyleLbl="parChTrans1D3" presStyleIdx="1" presStyleCnt="6"/>
      <dgm:spPr/>
      <dgm:t>
        <a:bodyPr/>
        <a:lstStyle/>
        <a:p>
          <a:endParaRPr lang="zh-CN" altLang="en-US"/>
        </a:p>
      </dgm:t>
    </dgm:pt>
    <dgm:pt modelId="{DA245BD3-70A0-43EA-AF9C-189B7B24B2CC}" type="pres">
      <dgm:prSet presAssocID="{7C23E58D-D76C-44CD-849A-5066AD879DE2}" presName="connTx" presStyleLbl="parChTrans1D3" presStyleIdx="1" presStyleCnt="6"/>
      <dgm:spPr/>
      <dgm:t>
        <a:bodyPr/>
        <a:lstStyle/>
        <a:p>
          <a:endParaRPr lang="zh-CN" altLang="en-US"/>
        </a:p>
      </dgm:t>
    </dgm:pt>
    <dgm:pt modelId="{13396761-1338-4E2F-A0C8-16075C3F1FFD}" type="pres">
      <dgm:prSet presAssocID="{9BD4C23A-28B8-4CE1-9195-2CE1D957DDD9}" presName="root2" presStyleCnt="0"/>
      <dgm:spPr/>
    </dgm:pt>
    <dgm:pt modelId="{49EDA93B-8A69-4ED9-90DE-46A9317650B2}" type="pres">
      <dgm:prSet presAssocID="{9BD4C23A-28B8-4CE1-9195-2CE1D957DDD9}" presName="LevelTwoTextNode" presStyleLbl="node3" presStyleIdx="1" presStyleCnt="6">
        <dgm:presLayoutVars>
          <dgm:chPref val="3"/>
        </dgm:presLayoutVars>
      </dgm:prSet>
      <dgm:spPr/>
      <dgm:t>
        <a:bodyPr/>
        <a:lstStyle/>
        <a:p>
          <a:endParaRPr lang="zh-CN" altLang="en-US"/>
        </a:p>
      </dgm:t>
    </dgm:pt>
    <dgm:pt modelId="{1739596F-6A84-4684-B7E2-0540DAD4608B}" type="pres">
      <dgm:prSet presAssocID="{9BD4C23A-28B8-4CE1-9195-2CE1D957DDD9}" presName="level3hierChild" presStyleCnt="0"/>
      <dgm:spPr/>
    </dgm:pt>
    <dgm:pt modelId="{D4E70545-6E9C-42E2-9C67-8104D3EF6C40}" type="pres">
      <dgm:prSet presAssocID="{56F298D4-F1EC-46A6-9F6F-4F6B80759EE1}" presName="conn2-1" presStyleLbl="parChTrans1D2" presStyleIdx="1" presStyleCnt="2"/>
      <dgm:spPr/>
      <dgm:t>
        <a:bodyPr/>
        <a:lstStyle/>
        <a:p>
          <a:endParaRPr lang="zh-CN" altLang="en-US"/>
        </a:p>
      </dgm:t>
    </dgm:pt>
    <dgm:pt modelId="{4252CE66-59AB-4AB4-84FB-9A85F761345F}" type="pres">
      <dgm:prSet presAssocID="{56F298D4-F1EC-46A6-9F6F-4F6B80759EE1}" presName="connTx" presStyleLbl="parChTrans1D2" presStyleIdx="1" presStyleCnt="2"/>
      <dgm:spPr/>
      <dgm:t>
        <a:bodyPr/>
        <a:lstStyle/>
        <a:p>
          <a:endParaRPr lang="zh-CN" altLang="en-US"/>
        </a:p>
      </dgm:t>
    </dgm:pt>
    <dgm:pt modelId="{8EC131EB-13BA-4F45-8EDF-0062584A7F1A}" type="pres">
      <dgm:prSet presAssocID="{2EFB99BE-7528-486F-BFC5-193467924888}" presName="root2" presStyleCnt="0"/>
      <dgm:spPr/>
    </dgm:pt>
    <dgm:pt modelId="{73BD8D7A-1AC4-4059-A9F0-CE82F3FCCE6E}" type="pres">
      <dgm:prSet presAssocID="{2EFB99BE-7528-486F-BFC5-193467924888}" presName="LevelTwoTextNode" presStyleLbl="node2" presStyleIdx="1" presStyleCnt="2">
        <dgm:presLayoutVars>
          <dgm:chPref val="3"/>
        </dgm:presLayoutVars>
      </dgm:prSet>
      <dgm:spPr/>
      <dgm:t>
        <a:bodyPr/>
        <a:lstStyle/>
        <a:p>
          <a:endParaRPr lang="zh-CN" altLang="en-US"/>
        </a:p>
      </dgm:t>
    </dgm:pt>
    <dgm:pt modelId="{F5708CF6-2D17-46DF-959F-E8697D581AD5}" type="pres">
      <dgm:prSet presAssocID="{2EFB99BE-7528-486F-BFC5-193467924888}" presName="level3hierChild" presStyleCnt="0"/>
      <dgm:spPr/>
    </dgm:pt>
    <dgm:pt modelId="{27F35539-FE20-4D25-B492-C2C9D27D8BE8}" type="pres">
      <dgm:prSet presAssocID="{76DDA30E-9626-4CFB-8C84-D5F04B254BA8}" presName="conn2-1" presStyleLbl="parChTrans1D3" presStyleIdx="2" presStyleCnt="6"/>
      <dgm:spPr/>
      <dgm:t>
        <a:bodyPr/>
        <a:lstStyle/>
        <a:p>
          <a:endParaRPr lang="zh-CN" altLang="en-US"/>
        </a:p>
      </dgm:t>
    </dgm:pt>
    <dgm:pt modelId="{1CDA31DC-0697-4E95-A3D2-163DE24ABED5}" type="pres">
      <dgm:prSet presAssocID="{76DDA30E-9626-4CFB-8C84-D5F04B254BA8}" presName="connTx" presStyleLbl="parChTrans1D3" presStyleIdx="2" presStyleCnt="6"/>
      <dgm:spPr/>
      <dgm:t>
        <a:bodyPr/>
        <a:lstStyle/>
        <a:p>
          <a:endParaRPr lang="zh-CN" altLang="en-US"/>
        </a:p>
      </dgm:t>
    </dgm:pt>
    <dgm:pt modelId="{432A733D-7DE8-4805-AE39-571DEB85C505}" type="pres">
      <dgm:prSet presAssocID="{E2338391-56EB-4CC0-8998-65A8FEDB4A85}" presName="root2" presStyleCnt="0"/>
      <dgm:spPr/>
    </dgm:pt>
    <dgm:pt modelId="{DFCC9851-DA82-4409-9A5C-EC8F1A114A32}" type="pres">
      <dgm:prSet presAssocID="{E2338391-56EB-4CC0-8998-65A8FEDB4A85}" presName="LevelTwoTextNode" presStyleLbl="node3" presStyleIdx="2" presStyleCnt="6">
        <dgm:presLayoutVars>
          <dgm:chPref val="3"/>
        </dgm:presLayoutVars>
      </dgm:prSet>
      <dgm:spPr/>
      <dgm:t>
        <a:bodyPr/>
        <a:lstStyle/>
        <a:p>
          <a:endParaRPr lang="zh-CN" altLang="en-US"/>
        </a:p>
      </dgm:t>
    </dgm:pt>
    <dgm:pt modelId="{4DF7BCC9-CA50-485F-BDCC-7B3FE7020632}" type="pres">
      <dgm:prSet presAssocID="{E2338391-56EB-4CC0-8998-65A8FEDB4A85}" presName="level3hierChild" presStyleCnt="0"/>
      <dgm:spPr/>
    </dgm:pt>
    <dgm:pt modelId="{64552F60-DB7E-4C10-8BAC-15CC916F806F}" type="pres">
      <dgm:prSet presAssocID="{5938D039-41E2-4DB7-808C-C958760D22CE}" presName="conn2-1" presStyleLbl="parChTrans1D3" presStyleIdx="3" presStyleCnt="6"/>
      <dgm:spPr/>
      <dgm:t>
        <a:bodyPr/>
        <a:lstStyle/>
        <a:p>
          <a:endParaRPr lang="zh-CN" altLang="en-US"/>
        </a:p>
      </dgm:t>
    </dgm:pt>
    <dgm:pt modelId="{3380C5E2-F7F6-4DDB-B7A4-82E953B1C791}" type="pres">
      <dgm:prSet presAssocID="{5938D039-41E2-4DB7-808C-C958760D22CE}" presName="connTx" presStyleLbl="parChTrans1D3" presStyleIdx="3" presStyleCnt="6"/>
      <dgm:spPr/>
      <dgm:t>
        <a:bodyPr/>
        <a:lstStyle/>
        <a:p>
          <a:endParaRPr lang="zh-CN" altLang="en-US"/>
        </a:p>
      </dgm:t>
    </dgm:pt>
    <dgm:pt modelId="{7AAE8531-0AA6-4774-AED2-7CF7F787A413}" type="pres">
      <dgm:prSet presAssocID="{E9034CFA-D0E4-49AE-BA85-D7F82ACBDC24}" presName="root2" presStyleCnt="0"/>
      <dgm:spPr/>
    </dgm:pt>
    <dgm:pt modelId="{FE840599-7B9C-4965-B72A-CC584E63F74E}" type="pres">
      <dgm:prSet presAssocID="{E9034CFA-D0E4-49AE-BA85-D7F82ACBDC24}" presName="LevelTwoTextNode" presStyleLbl="node3" presStyleIdx="3" presStyleCnt="6">
        <dgm:presLayoutVars>
          <dgm:chPref val="3"/>
        </dgm:presLayoutVars>
      </dgm:prSet>
      <dgm:spPr/>
      <dgm:t>
        <a:bodyPr/>
        <a:lstStyle/>
        <a:p>
          <a:endParaRPr lang="zh-CN" altLang="en-US"/>
        </a:p>
      </dgm:t>
    </dgm:pt>
    <dgm:pt modelId="{8D1778A3-A7AB-4EC5-A970-6FC063D502DA}" type="pres">
      <dgm:prSet presAssocID="{E9034CFA-D0E4-49AE-BA85-D7F82ACBDC24}" presName="level3hierChild" presStyleCnt="0"/>
      <dgm:spPr/>
    </dgm:pt>
    <dgm:pt modelId="{3BA26ECF-83AD-441D-B401-9B58B7F4C9DA}" type="pres">
      <dgm:prSet presAssocID="{85D2A062-2DA2-44B1-9DBD-509030F4E5D2}" presName="conn2-1" presStyleLbl="parChTrans1D3" presStyleIdx="4" presStyleCnt="6"/>
      <dgm:spPr/>
      <dgm:t>
        <a:bodyPr/>
        <a:lstStyle/>
        <a:p>
          <a:endParaRPr lang="zh-CN" altLang="en-US"/>
        </a:p>
      </dgm:t>
    </dgm:pt>
    <dgm:pt modelId="{646839FA-7D6E-486E-B13B-9EA5D4F91A34}" type="pres">
      <dgm:prSet presAssocID="{85D2A062-2DA2-44B1-9DBD-509030F4E5D2}" presName="connTx" presStyleLbl="parChTrans1D3" presStyleIdx="4" presStyleCnt="6"/>
      <dgm:spPr/>
      <dgm:t>
        <a:bodyPr/>
        <a:lstStyle/>
        <a:p>
          <a:endParaRPr lang="zh-CN" altLang="en-US"/>
        </a:p>
      </dgm:t>
    </dgm:pt>
    <dgm:pt modelId="{23699114-1300-42D6-A62E-49D3610BE371}" type="pres">
      <dgm:prSet presAssocID="{3578D4D8-F794-4176-8FA6-34C96891520B}" presName="root2" presStyleCnt="0"/>
      <dgm:spPr/>
    </dgm:pt>
    <dgm:pt modelId="{88B1C91E-DD83-4D08-BAEF-D3815430AE44}" type="pres">
      <dgm:prSet presAssocID="{3578D4D8-F794-4176-8FA6-34C96891520B}" presName="LevelTwoTextNode" presStyleLbl="node3" presStyleIdx="4" presStyleCnt="6">
        <dgm:presLayoutVars>
          <dgm:chPref val="3"/>
        </dgm:presLayoutVars>
      </dgm:prSet>
      <dgm:spPr/>
      <dgm:t>
        <a:bodyPr/>
        <a:lstStyle/>
        <a:p>
          <a:endParaRPr lang="zh-CN" altLang="en-US"/>
        </a:p>
      </dgm:t>
    </dgm:pt>
    <dgm:pt modelId="{36C423C4-7877-45E4-A806-0A84663E252F}" type="pres">
      <dgm:prSet presAssocID="{3578D4D8-F794-4176-8FA6-34C96891520B}" presName="level3hierChild" presStyleCnt="0"/>
      <dgm:spPr/>
    </dgm:pt>
    <dgm:pt modelId="{AAFDE731-261E-42F9-89B3-065686588C3F}" type="pres">
      <dgm:prSet presAssocID="{A4438C95-60AF-42EA-BBDC-B82C9A7040AA}" presName="conn2-1" presStyleLbl="parChTrans1D3" presStyleIdx="5" presStyleCnt="6"/>
      <dgm:spPr/>
      <dgm:t>
        <a:bodyPr/>
        <a:lstStyle/>
        <a:p>
          <a:endParaRPr lang="zh-CN" altLang="en-US"/>
        </a:p>
      </dgm:t>
    </dgm:pt>
    <dgm:pt modelId="{15A4859C-034F-408C-91C5-B31E9AC8CF32}" type="pres">
      <dgm:prSet presAssocID="{A4438C95-60AF-42EA-BBDC-B82C9A7040AA}" presName="connTx" presStyleLbl="parChTrans1D3" presStyleIdx="5" presStyleCnt="6"/>
      <dgm:spPr/>
      <dgm:t>
        <a:bodyPr/>
        <a:lstStyle/>
        <a:p>
          <a:endParaRPr lang="zh-CN" altLang="en-US"/>
        </a:p>
      </dgm:t>
    </dgm:pt>
    <dgm:pt modelId="{9306E2EB-7781-4548-9980-5586B9F82474}" type="pres">
      <dgm:prSet presAssocID="{7D3AB67D-4CC0-498F-BB7D-AD54FCD69B55}" presName="root2" presStyleCnt="0"/>
      <dgm:spPr/>
    </dgm:pt>
    <dgm:pt modelId="{BEDE287E-02BD-4838-B537-C6ABF9A12635}" type="pres">
      <dgm:prSet presAssocID="{7D3AB67D-4CC0-498F-BB7D-AD54FCD69B55}" presName="LevelTwoTextNode" presStyleLbl="node3" presStyleIdx="5" presStyleCnt="6">
        <dgm:presLayoutVars>
          <dgm:chPref val="3"/>
        </dgm:presLayoutVars>
      </dgm:prSet>
      <dgm:spPr/>
      <dgm:t>
        <a:bodyPr/>
        <a:lstStyle/>
        <a:p>
          <a:endParaRPr lang="zh-CN" altLang="en-US"/>
        </a:p>
      </dgm:t>
    </dgm:pt>
    <dgm:pt modelId="{F8A25AB6-57FE-4DED-8051-871E8C6441D2}" type="pres">
      <dgm:prSet presAssocID="{7D3AB67D-4CC0-498F-BB7D-AD54FCD69B55}" presName="level3hierChild" presStyleCnt="0"/>
      <dgm:spPr/>
    </dgm:pt>
  </dgm:ptLst>
  <dgm:cxnLst>
    <dgm:cxn modelId="{5F688DDE-B9C3-43CE-92F2-079FB3B5562E}" srcId="{201FAFFD-D7CE-44A9-873F-E56F92E0B913}" destId="{2EFB99BE-7528-486F-BFC5-193467924888}" srcOrd="1" destOrd="0" parTransId="{56F298D4-F1EC-46A6-9F6F-4F6B80759EE1}" sibTransId="{C62306C2-DD2A-4C37-9DC8-0B6995228CB7}"/>
    <dgm:cxn modelId="{FF4F4E14-AA3D-4D2F-BFFA-6FBB5A1A27D9}" type="presOf" srcId="{5938D039-41E2-4DB7-808C-C958760D22CE}" destId="{64552F60-DB7E-4C10-8BAC-15CC916F806F}" srcOrd="0" destOrd="0" presId="urn:microsoft.com/office/officeart/2005/8/layout/hierarchy2"/>
    <dgm:cxn modelId="{F3A8C1C2-F474-4B6A-BBA6-045B0FB66F94}" srcId="{2EFB99BE-7528-486F-BFC5-193467924888}" destId="{E9034CFA-D0E4-49AE-BA85-D7F82ACBDC24}" srcOrd="1" destOrd="0" parTransId="{5938D039-41E2-4DB7-808C-C958760D22CE}" sibTransId="{E4367A75-5D3B-4F91-A685-07007E1C6B8C}"/>
    <dgm:cxn modelId="{ED245E1F-C0B0-4F7A-8514-F9827E828D43}" type="presOf" srcId="{7C23E58D-D76C-44CD-849A-5066AD879DE2}" destId="{DA245BD3-70A0-43EA-AF9C-189B7B24B2CC}" srcOrd="1" destOrd="0" presId="urn:microsoft.com/office/officeart/2005/8/layout/hierarchy2"/>
    <dgm:cxn modelId="{8D6F8C20-6328-4B74-B5C6-11339B729196}" srcId="{0D72EC4F-4D43-4DA1-8D1B-AF1602BECF56}" destId="{201FAFFD-D7CE-44A9-873F-E56F92E0B913}" srcOrd="0" destOrd="0" parTransId="{90D0C963-499F-4A6B-AB66-4A5E57A6025B}" sibTransId="{B70BB80E-C9AF-4B40-9507-A6AF14BE2D10}"/>
    <dgm:cxn modelId="{494F6F94-260D-4902-A04D-3F4338B2C022}" type="presOf" srcId="{0D72EC4F-4D43-4DA1-8D1B-AF1602BECF56}" destId="{371A33D2-FFFC-4D82-8A0B-ED778508AA69}" srcOrd="0" destOrd="0" presId="urn:microsoft.com/office/officeart/2005/8/layout/hierarchy2"/>
    <dgm:cxn modelId="{C1EDA8CA-A545-4294-A182-BA6442A4FC39}" srcId="{2EFB99BE-7528-486F-BFC5-193467924888}" destId="{7D3AB67D-4CC0-498F-BB7D-AD54FCD69B55}" srcOrd="3" destOrd="0" parTransId="{A4438C95-60AF-42EA-BBDC-B82C9A7040AA}" sibTransId="{0F1A50A7-6006-405A-8900-347372526C76}"/>
    <dgm:cxn modelId="{39B17506-A278-4573-B872-C5D6D5B09DC1}" type="presOf" srcId="{85D2A062-2DA2-44B1-9DBD-509030F4E5D2}" destId="{646839FA-7D6E-486E-B13B-9EA5D4F91A34}" srcOrd="1" destOrd="0" presId="urn:microsoft.com/office/officeart/2005/8/layout/hierarchy2"/>
    <dgm:cxn modelId="{09DD759E-EED3-4354-841A-FA0596F39CFF}" type="presOf" srcId="{56F298D4-F1EC-46A6-9F6F-4F6B80759EE1}" destId="{4252CE66-59AB-4AB4-84FB-9A85F761345F}" srcOrd="1" destOrd="0" presId="urn:microsoft.com/office/officeart/2005/8/layout/hierarchy2"/>
    <dgm:cxn modelId="{34D3B464-46DA-4B18-B124-D0F0478E045C}" srcId="{DDC66384-AB79-4DCD-8DCB-7006AB647FD4}" destId="{9BD4C23A-28B8-4CE1-9195-2CE1D957DDD9}" srcOrd="1" destOrd="0" parTransId="{7C23E58D-D76C-44CD-849A-5066AD879DE2}" sibTransId="{259DF9B8-F841-4933-B731-AC7787486AA6}"/>
    <dgm:cxn modelId="{42EDB290-2290-4606-8B8C-5D6F946588E4}" type="presOf" srcId="{2EFB99BE-7528-486F-BFC5-193467924888}" destId="{73BD8D7A-1AC4-4059-A9F0-CE82F3FCCE6E}" srcOrd="0" destOrd="0" presId="urn:microsoft.com/office/officeart/2005/8/layout/hierarchy2"/>
    <dgm:cxn modelId="{45C18291-1204-485B-B87C-4A1E6777D61B}" type="presOf" srcId="{E2338391-56EB-4CC0-8998-65A8FEDB4A85}" destId="{DFCC9851-DA82-4409-9A5C-EC8F1A114A32}" srcOrd="0" destOrd="0" presId="urn:microsoft.com/office/officeart/2005/8/layout/hierarchy2"/>
    <dgm:cxn modelId="{38CA2FCE-7A8B-44BC-A2B6-D83F707DF428}" type="presOf" srcId="{A4438C95-60AF-42EA-BBDC-B82C9A7040AA}" destId="{AAFDE731-261E-42F9-89B3-065686588C3F}" srcOrd="0" destOrd="0" presId="urn:microsoft.com/office/officeart/2005/8/layout/hierarchy2"/>
    <dgm:cxn modelId="{C3DAAAB8-2403-49D5-9B07-36BFCAF9E758}" type="presOf" srcId="{76DDA30E-9626-4CFB-8C84-D5F04B254BA8}" destId="{1CDA31DC-0697-4E95-A3D2-163DE24ABED5}" srcOrd="1" destOrd="0" presId="urn:microsoft.com/office/officeart/2005/8/layout/hierarchy2"/>
    <dgm:cxn modelId="{23A3E21C-517D-484E-A818-490CE659CE6C}" type="presOf" srcId="{A4438C95-60AF-42EA-BBDC-B82C9A7040AA}" destId="{15A4859C-034F-408C-91C5-B31E9AC8CF32}" srcOrd="1" destOrd="0" presId="urn:microsoft.com/office/officeart/2005/8/layout/hierarchy2"/>
    <dgm:cxn modelId="{A27C4971-91C6-4E9B-84FC-BA25BE358263}" type="presOf" srcId="{E9034CFA-D0E4-49AE-BA85-D7F82ACBDC24}" destId="{FE840599-7B9C-4965-B72A-CC584E63F74E}" srcOrd="0" destOrd="0" presId="urn:microsoft.com/office/officeart/2005/8/layout/hierarchy2"/>
    <dgm:cxn modelId="{40D6A174-1735-4FCC-8DC3-811870BA1E67}" type="presOf" srcId="{9BD4C23A-28B8-4CE1-9195-2CE1D957DDD9}" destId="{49EDA93B-8A69-4ED9-90DE-46A9317650B2}" srcOrd="0" destOrd="0" presId="urn:microsoft.com/office/officeart/2005/8/layout/hierarchy2"/>
    <dgm:cxn modelId="{B0831953-6E1C-4B75-800E-9B81D80B48CA}" srcId="{DDC66384-AB79-4DCD-8DCB-7006AB647FD4}" destId="{F0D31E36-7B37-4C84-93C0-739C6565E585}" srcOrd="0" destOrd="0" parTransId="{8DFE0CE3-DCB8-40CE-AD29-02C6C7BCD08F}" sibTransId="{3A84DDA8-469D-4389-A79D-64311F1DE844}"/>
    <dgm:cxn modelId="{85FE9FE6-90D1-4FAE-99C4-38149E36930E}" type="presOf" srcId="{8DFE0CE3-DCB8-40CE-AD29-02C6C7BCD08F}" destId="{A2A8DD73-EDD6-4FE2-B2FA-F2ACB7253D89}" srcOrd="1" destOrd="0" presId="urn:microsoft.com/office/officeart/2005/8/layout/hierarchy2"/>
    <dgm:cxn modelId="{D30C3A8F-6ADF-43C3-8E06-708C7086310F}" srcId="{201FAFFD-D7CE-44A9-873F-E56F92E0B913}" destId="{DDC66384-AB79-4DCD-8DCB-7006AB647FD4}" srcOrd="0" destOrd="0" parTransId="{207AC44F-8A21-41BF-9233-B7275CB002A6}" sibTransId="{4D166AEB-05AF-44DF-B0F2-A19E3E776811}"/>
    <dgm:cxn modelId="{B73127FA-65AB-4D2F-B5C0-CDDE2D97D32D}" type="presOf" srcId="{3578D4D8-F794-4176-8FA6-34C96891520B}" destId="{88B1C91E-DD83-4D08-BAEF-D3815430AE44}" srcOrd="0" destOrd="0" presId="urn:microsoft.com/office/officeart/2005/8/layout/hierarchy2"/>
    <dgm:cxn modelId="{300B9DDA-855D-4DC6-B64C-194B3B822D90}" type="presOf" srcId="{8DFE0CE3-DCB8-40CE-AD29-02C6C7BCD08F}" destId="{AB65E874-56C4-47BB-ADA3-B016FBB596E5}" srcOrd="0" destOrd="0" presId="urn:microsoft.com/office/officeart/2005/8/layout/hierarchy2"/>
    <dgm:cxn modelId="{C986DA30-B210-43CD-B20D-C24D7ADF5C27}" type="presOf" srcId="{85D2A062-2DA2-44B1-9DBD-509030F4E5D2}" destId="{3BA26ECF-83AD-441D-B401-9B58B7F4C9DA}" srcOrd="0" destOrd="0" presId="urn:microsoft.com/office/officeart/2005/8/layout/hierarchy2"/>
    <dgm:cxn modelId="{3AAF00CC-48D2-4CAA-8C9C-F341BE907A53}" type="presOf" srcId="{76DDA30E-9626-4CFB-8C84-D5F04B254BA8}" destId="{27F35539-FE20-4D25-B492-C2C9D27D8BE8}" srcOrd="0" destOrd="0" presId="urn:microsoft.com/office/officeart/2005/8/layout/hierarchy2"/>
    <dgm:cxn modelId="{9C69A3B1-C694-48BE-830E-6A0F1EB28D4D}" type="presOf" srcId="{201FAFFD-D7CE-44A9-873F-E56F92E0B913}" destId="{2D440115-5410-4028-A15E-EC8EB1933C4B}" srcOrd="0" destOrd="0" presId="urn:microsoft.com/office/officeart/2005/8/layout/hierarchy2"/>
    <dgm:cxn modelId="{2F92E1EE-9619-4530-9DD3-25A55E6241EB}" srcId="{2EFB99BE-7528-486F-BFC5-193467924888}" destId="{E2338391-56EB-4CC0-8998-65A8FEDB4A85}" srcOrd="0" destOrd="0" parTransId="{76DDA30E-9626-4CFB-8C84-D5F04B254BA8}" sibTransId="{13A45AA7-DEC2-4605-91DC-EB4DF31053AC}"/>
    <dgm:cxn modelId="{AA44F25F-6E51-488A-AFF7-FEA1A8AD2FA6}" type="presOf" srcId="{56F298D4-F1EC-46A6-9F6F-4F6B80759EE1}" destId="{D4E70545-6E9C-42E2-9C67-8104D3EF6C40}" srcOrd="0" destOrd="0" presId="urn:microsoft.com/office/officeart/2005/8/layout/hierarchy2"/>
    <dgm:cxn modelId="{AC08598A-B450-4852-AA82-8931533586C6}" type="presOf" srcId="{207AC44F-8A21-41BF-9233-B7275CB002A6}" destId="{ABB73141-B278-4F3D-9D8C-93F6E9BF96E6}" srcOrd="1" destOrd="0" presId="urn:microsoft.com/office/officeart/2005/8/layout/hierarchy2"/>
    <dgm:cxn modelId="{B82D2B32-FD80-46AB-AB6F-C87A5D3DFA80}" srcId="{2EFB99BE-7528-486F-BFC5-193467924888}" destId="{3578D4D8-F794-4176-8FA6-34C96891520B}" srcOrd="2" destOrd="0" parTransId="{85D2A062-2DA2-44B1-9DBD-509030F4E5D2}" sibTransId="{D199A139-B1C7-45FC-AE00-1E2EAD60E384}"/>
    <dgm:cxn modelId="{361FC01A-E5AC-453C-AEF4-DBEC4B83B794}" type="presOf" srcId="{7C23E58D-D76C-44CD-849A-5066AD879DE2}" destId="{98AA0AFB-4E19-40C4-8CB8-BCDFA4E9B859}" srcOrd="0" destOrd="0" presId="urn:microsoft.com/office/officeart/2005/8/layout/hierarchy2"/>
    <dgm:cxn modelId="{EB9A9F6B-1793-4AAD-8890-18E0E8085205}" type="presOf" srcId="{F0D31E36-7B37-4C84-93C0-739C6565E585}" destId="{8748A634-60A0-4D1F-85FE-587B99E1D288}" srcOrd="0" destOrd="0" presId="urn:microsoft.com/office/officeart/2005/8/layout/hierarchy2"/>
    <dgm:cxn modelId="{AD35B5D1-C340-4D18-8EAD-882B2078639F}" type="presOf" srcId="{5938D039-41E2-4DB7-808C-C958760D22CE}" destId="{3380C5E2-F7F6-4DDB-B7A4-82E953B1C791}" srcOrd="1" destOrd="0" presId="urn:microsoft.com/office/officeart/2005/8/layout/hierarchy2"/>
    <dgm:cxn modelId="{90DC1FAC-FBBA-416F-B682-85D0DC12F4AF}" type="presOf" srcId="{DDC66384-AB79-4DCD-8DCB-7006AB647FD4}" destId="{8CF02103-45B1-4201-87FF-4DC7AAE199AF}" srcOrd="0" destOrd="0" presId="urn:microsoft.com/office/officeart/2005/8/layout/hierarchy2"/>
    <dgm:cxn modelId="{08AA5832-1C7C-4051-BB17-139545DAA43E}" type="presOf" srcId="{7D3AB67D-4CC0-498F-BB7D-AD54FCD69B55}" destId="{BEDE287E-02BD-4838-B537-C6ABF9A12635}" srcOrd="0" destOrd="0" presId="urn:microsoft.com/office/officeart/2005/8/layout/hierarchy2"/>
    <dgm:cxn modelId="{17DA887A-6DAE-4635-8A1D-E49D96FCDE4D}" type="presOf" srcId="{207AC44F-8A21-41BF-9233-B7275CB002A6}" destId="{E2F01083-AE91-4FF5-AEC0-CECFB5F3551B}" srcOrd="0" destOrd="0" presId="urn:microsoft.com/office/officeart/2005/8/layout/hierarchy2"/>
    <dgm:cxn modelId="{A4E5FACB-3D48-4097-8AA6-5CA05F92D340}" type="presParOf" srcId="{371A33D2-FFFC-4D82-8A0B-ED778508AA69}" destId="{8AC73346-D34D-497A-9FA6-3B75723AE321}" srcOrd="0" destOrd="0" presId="urn:microsoft.com/office/officeart/2005/8/layout/hierarchy2"/>
    <dgm:cxn modelId="{12FB81E7-E6A3-4E10-8F28-EF08D396376A}" type="presParOf" srcId="{8AC73346-D34D-497A-9FA6-3B75723AE321}" destId="{2D440115-5410-4028-A15E-EC8EB1933C4B}" srcOrd="0" destOrd="0" presId="urn:microsoft.com/office/officeart/2005/8/layout/hierarchy2"/>
    <dgm:cxn modelId="{4720B9A9-DA9C-47B9-8CFE-8A78715D79A4}" type="presParOf" srcId="{8AC73346-D34D-497A-9FA6-3B75723AE321}" destId="{53A02D8E-A8D1-4C3C-8E20-420E275FF9AF}" srcOrd="1" destOrd="0" presId="urn:microsoft.com/office/officeart/2005/8/layout/hierarchy2"/>
    <dgm:cxn modelId="{C79A67E6-EDFC-4BB2-9017-D25C83DFFDF7}" type="presParOf" srcId="{53A02D8E-A8D1-4C3C-8E20-420E275FF9AF}" destId="{E2F01083-AE91-4FF5-AEC0-CECFB5F3551B}" srcOrd="0" destOrd="0" presId="urn:microsoft.com/office/officeart/2005/8/layout/hierarchy2"/>
    <dgm:cxn modelId="{0BAB2FAA-DA25-49F0-B14D-9D4E368C608F}" type="presParOf" srcId="{E2F01083-AE91-4FF5-AEC0-CECFB5F3551B}" destId="{ABB73141-B278-4F3D-9D8C-93F6E9BF96E6}" srcOrd="0" destOrd="0" presId="urn:microsoft.com/office/officeart/2005/8/layout/hierarchy2"/>
    <dgm:cxn modelId="{CE216041-E0BF-4819-BA57-804F1AEB6C5F}" type="presParOf" srcId="{53A02D8E-A8D1-4C3C-8E20-420E275FF9AF}" destId="{B7672C75-8DC4-4CAA-9706-59967D4319A9}" srcOrd="1" destOrd="0" presId="urn:microsoft.com/office/officeart/2005/8/layout/hierarchy2"/>
    <dgm:cxn modelId="{C9120B89-7848-4C95-9ACE-804D9841AC9E}" type="presParOf" srcId="{B7672C75-8DC4-4CAA-9706-59967D4319A9}" destId="{8CF02103-45B1-4201-87FF-4DC7AAE199AF}" srcOrd="0" destOrd="0" presId="urn:microsoft.com/office/officeart/2005/8/layout/hierarchy2"/>
    <dgm:cxn modelId="{02B38C2C-7996-4821-AC2C-90A7CEF8CC7E}" type="presParOf" srcId="{B7672C75-8DC4-4CAA-9706-59967D4319A9}" destId="{1931FE81-0DEB-4374-8C44-D914FCE1C0D9}" srcOrd="1" destOrd="0" presId="urn:microsoft.com/office/officeart/2005/8/layout/hierarchy2"/>
    <dgm:cxn modelId="{FD23A132-F915-4864-9D6C-DEA88EB60246}" type="presParOf" srcId="{1931FE81-0DEB-4374-8C44-D914FCE1C0D9}" destId="{AB65E874-56C4-47BB-ADA3-B016FBB596E5}" srcOrd="0" destOrd="0" presId="urn:microsoft.com/office/officeart/2005/8/layout/hierarchy2"/>
    <dgm:cxn modelId="{C7DE08D2-D28D-4DC8-906F-240362CF1FBD}" type="presParOf" srcId="{AB65E874-56C4-47BB-ADA3-B016FBB596E5}" destId="{A2A8DD73-EDD6-4FE2-B2FA-F2ACB7253D89}" srcOrd="0" destOrd="0" presId="urn:microsoft.com/office/officeart/2005/8/layout/hierarchy2"/>
    <dgm:cxn modelId="{2326455C-8BEF-43AD-851D-36F13B33B592}" type="presParOf" srcId="{1931FE81-0DEB-4374-8C44-D914FCE1C0D9}" destId="{097483E0-1C78-4A92-AD9F-A9BE9A5CEC7B}" srcOrd="1" destOrd="0" presId="urn:microsoft.com/office/officeart/2005/8/layout/hierarchy2"/>
    <dgm:cxn modelId="{CAFCF30C-1B1C-4D76-A9B5-601AD78C3BB3}" type="presParOf" srcId="{097483E0-1C78-4A92-AD9F-A9BE9A5CEC7B}" destId="{8748A634-60A0-4D1F-85FE-587B99E1D288}" srcOrd="0" destOrd="0" presId="urn:microsoft.com/office/officeart/2005/8/layout/hierarchy2"/>
    <dgm:cxn modelId="{CF8F308F-1A34-4F71-8F67-6FE6F508169F}" type="presParOf" srcId="{097483E0-1C78-4A92-AD9F-A9BE9A5CEC7B}" destId="{F0313CA1-C565-4F70-A754-3AEB0EBAF9BB}" srcOrd="1" destOrd="0" presId="urn:microsoft.com/office/officeart/2005/8/layout/hierarchy2"/>
    <dgm:cxn modelId="{0BCDBC78-D71A-41D4-B211-D32E16534D6D}" type="presParOf" srcId="{1931FE81-0DEB-4374-8C44-D914FCE1C0D9}" destId="{98AA0AFB-4E19-40C4-8CB8-BCDFA4E9B859}" srcOrd="2" destOrd="0" presId="urn:microsoft.com/office/officeart/2005/8/layout/hierarchy2"/>
    <dgm:cxn modelId="{25CE3EAE-C522-47C0-9C2C-00ED2BECD4A8}" type="presParOf" srcId="{98AA0AFB-4E19-40C4-8CB8-BCDFA4E9B859}" destId="{DA245BD3-70A0-43EA-AF9C-189B7B24B2CC}" srcOrd="0" destOrd="0" presId="urn:microsoft.com/office/officeart/2005/8/layout/hierarchy2"/>
    <dgm:cxn modelId="{DEF4F783-0030-44DC-AF96-54C1F62008C0}" type="presParOf" srcId="{1931FE81-0DEB-4374-8C44-D914FCE1C0D9}" destId="{13396761-1338-4E2F-A0C8-16075C3F1FFD}" srcOrd="3" destOrd="0" presId="urn:microsoft.com/office/officeart/2005/8/layout/hierarchy2"/>
    <dgm:cxn modelId="{802047F2-CFBD-4B0B-9325-7651F7DEFF66}" type="presParOf" srcId="{13396761-1338-4E2F-A0C8-16075C3F1FFD}" destId="{49EDA93B-8A69-4ED9-90DE-46A9317650B2}" srcOrd="0" destOrd="0" presId="urn:microsoft.com/office/officeart/2005/8/layout/hierarchy2"/>
    <dgm:cxn modelId="{05264CA3-7C5F-4109-87E2-CBA702A99945}" type="presParOf" srcId="{13396761-1338-4E2F-A0C8-16075C3F1FFD}" destId="{1739596F-6A84-4684-B7E2-0540DAD4608B}" srcOrd="1" destOrd="0" presId="urn:microsoft.com/office/officeart/2005/8/layout/hierarchy2"/>
    <dgm:cxn modelId="{CCA17D04-DF9F-4CB4-8FFF-A0EBD95C9121}" type="presParOf" srcId="{53A02D8E-A8D1-4C3C-8E20-420E275FF9AF}" destId="{D4E70545-6E9C-42E2-9C67-8104D3EF6C40}" srcOrd="2" destOrd="0" presId="urn:microsoft.com/office/officeart/2005/8/layout/hierarchy2"/>
    <dgm:cxn modelId="{D276E94D-1F94-4B2B-9D64-D879A5E93228}" type="presParOf" srcId="{D4E70545-6E9C-42E2-9C67-8104D3EF6C40}" destId="{4252CE66-59AB-4AB4-84FB-9A85F761345F}" srcOrd="0" destOrd="0" presId="urn:microsoft.com/office/officeart/2005/8/layout/hierarchy2"/>
    <dgm:cxn modelId="{BBAD0F25-E887-4925-9163-EB064EF3B7BC}" type="presParOf" srcId="{53A02D8E-A8D1-4C3C-8E20-420E275FF9AF}" destId="{8EC131EB-13BA-4F45-8EDF-0062584A7F1A}" srcOrd="3" destOrd="0" presId="urn:microsoft.com/office/officeart/2005/8/layout/hierarchy2"/>
    <dgm:cxn modelId="{6D7ACBBB-5807-42A8-9B18-85A7EEAD9FB0}" type="presParOf" srcId="{8EC131EB-13BA-4F45-8EDF-0062584A7F1A}" destId="{73BD8D7A-1AC4-4059-A9F0-CE82F3FCCE6E}" srcOrd="0" destOrd="0" presId="urn:microsoft.com/office/officeart/2005/8/layout/hierarchy2"/>
    <dgm:cxn modelId="{B46F67FB-3717-45FC-9976-DB74ACE9A4D6}" type="presParOf" srcId="{8EC131EB-13BA-4F45-8EDF-0062584A7F1A}" destId="{F5708CF6-2D17-46DF-959F-E8697D581AD5}" srcOrd="1" destOrd="0" presId="urn:microsoft.com/office/officeart/2005/8/layout/hierarchy2"/>
    <dgm:cxn modelId="{AFFC3C66-2631-4A29-BAD6-D75C17FB6E51}" type="presParOf" srcId="{F5708CF6-2D17-46DF-959F-E8697D581AD5}" destId="{27F35539-FE20-4D25-B492-C2C9D27D8BE8}" srcOrd="0" destOrd="0" presId="urn:microsoft.com/office/officeart/2005/8/layout/hierarchy2"/>
    <dgm:cxn modelId="{81BF9C39-457D-4EC6-9E57-DCC1DD47F7C0}" type="presParOf" srcId="{27F35539-FE20-4D25-B492-C2C9D27D8BE8}" destId="{1CDA31DC-0697-4E95-A3D2-163DE24ABED5}" srcOrd="0" destOrd="0" presId="urn:microsoft.com/office/officeart/2005/8/layout/hierarchy2"/>
    <dgm:cxn modelId="{92C57FF0-B990-474C-8626-C5EFD123301A}" type="presParOf" srcId="{F5708CF6-2D17-46DF-959F-E8697D581AD5}" destId="{432A733D-7DE8-4805-AE39-571DEB85C505}" srcOrd="1" destOrd="0" presId="urn:microsoft.com/office/officeart/2005/8/layout/hierarchy2"/>
    <dgm:cxn modelId="{B89E2709-6982-49AC-AC55-8ED117BD8BD6}" type="presParOf" srcId="{432A733D-7DE8-4805-AE39-571DEB85C505}" destId="{DFCC9851-DA82-4409-9A5C-EC8F1A114A32}" srcOrd="0" destOrd="0" presId="urn:microsoft.com/office/officeart/2005/8/layout/hierarchy2"/>
    <dgm:cxn modelId="{580030AA-319C-4896-B4EB-D86A36E283B6}" type="presParOf" srcId="{432A733D-7DE8-4805-AE39-571DEB85C505}" destId="{4DF7BCC9-CA50-485F-BDCC-7B3FE7020632}" srcOrd="1" destOrd="0" presId="urn:microsoft.com/office/officeart/2005/8/layout/hierarchy2"/>
    <dgm:cxn modelId="{441A696D-B77A-4E87-AF8E-C72DE2D6B0DA}" type="presParOf" srcId="{F5708CF6-2D17-46DF-959F-E8697D581AD5}" destId="{64552F60-DB7E-4C10-8BAC-15CC916F806F}" srcOrd="2" destOrd="0" presId="urn:microsoft.com/office/officeart/2005/8/layout/hierarchy2"/>
    <dgm:cxn modelId="{837758EA-38B6-42FC-89FB-C9F820C412B5}" type="presParOf" srcId="{64552F60-DB7E-4C10-8BAC-15CC916F806F}" destId="{3380C5E2-F7F6-4DDB-B7A4-82E953B1C791}" srcOrd="0" destOrd="0" presId="urn:microsoft.com/office/officeart/2005/8/layout/hierarchy2"/>
    <dgm:cxn modelId="{5E61E9BB-36C0-4FBF-9710-45CD9B8D7965}" type="presParOf" srcId="{F5708CF6-2D17-46DF-959F-E8697D581AD5}" destId="{7AAE8531-0AA6-4774-AED2-7CF7F787A413}" srcOrd="3" destOrd="0" presId="urn:microsoft.com/office/officeart/2005/8/layout/hierarchy2"/>
    <dgm:cxn modelId="{EED01359-E31D-416E-8088-DA49D64BB97C}" type="presParOf" srcId="{7AAE8531-0AA6-4774-AED2-7CF7F787A413}" destId="{FE840599-7B9C-4965-B72A-CC584E63F74E}" srcOrd="0" destOrd="0" presId="urn:microsoft.com/office/officeart/2005/8/layout/hierarchy2"/>
    <dgm:cxn modelId="{AC7DAE1D-F1EC-46ED-A411-23E40853A901}" type="presParOf" srcId="{7AAE8531-0AA6-4774-AED2-7CF7F787A413}" destId="{8D1778A3-A7AB-4EC5-A970-6FC063D502DA}" srcOrd="1" destOrd="0" presId="urn:microsoft.com/office/officeart/2005/8/layout/hierarchy2"/>
    <dgm:cxn modelId="{3DCB4439-6552-47EB-A596-34B7F515A47F}" type="presParOf" srcId="{F5708CF6-2D17-46DF-959F-E8697D581AD5}" destId="{3BA26ECF-83AD-441D-B401-9B58B7F4C9DA}" srcOrd="4" destOrd="0" presId="urn:microsoft.com/office/officeart/2005/8/layout/hierarchy2"/>
    <dgm:cxn modelId="{36AD0267-E303-458B-B241-1EB5DF2BC4E9}" type="presParOf" srcId="{3BA26ECF-83AD-441D-B401-9B58B7F4C9DA}" destId="{646839FA-7D6E-486E-B13B-9EA5D4F91A34}" srcOrd="0" destOrd="0" presId="urn:microsoft.com/office/officeart/2005/8/layout/hierarchy2"/>
    <dgm:cxn modelId="{AA63120A-0CC1-480E-BF7B-DCF9A24F72C3}" type="presParOf" srcId="{F5708CF6-2D17-46DF-959F-E8697D581AD5}" destId="{23699114-1300-42D6-A62E-49D3610BE371}" srcOrd="5" destOrd="0" presId="urn:microsoft.com/office/officeart/2005/8/layout/hierarchy2"/>
    <dgm:cxn modelId="{DDC4CA64-24BE-49A1-A7DD-FC07B06E7535}" type="presParOf" srcId="{23699114-1300-42D6-A62E-49D3610BE371}" destId="{88B1C91E-DD83-4D08-BAEF-D3815430AE44}" srcOrd="0" destOrd="0" presId="urn:microsoft.com/office/officeart/2005/8/layout/hierarchy2"/>
    <dgm:cxn modelId="{0EDD1D43-A557-4290-A044-6399EC883041}" type="presParOf" srcId="{23699114-1300-42D6-A62E-49D3610BE371}" destId="{36C423C4-7877-45E4-A806-0A84663E252F}" srcOrd="1" destOrd="0" presId="urn:microsoft.com/office/officeart/2005/8/layout/hierarchy2"/>
    <dgm:cxn modelId="{34D73EBA-4448-4F42-A157-98CB3045FBF6}" type="presParOf" srcId="{F5708CF6-2D17-46DF-959F-E8697D581AD5}" destId="{AAFDE731-261E-42F9-89B3-065686588C3F}" srcOrd="6" destOrd="0" presId="urn:microsoft.com/office/officeart/2005/8/layout/hierarchy2"/>
    <dgm:cxn modelId="{6A805375-258C-4C88-A6CE-193EF19C7078}" type="presParOf" srcId="{AAFDE731-261E-42F9-89B3-065686588C3F}" destId="{15A4859C-034F-408C-91C5-B31E9AC8CF32}" srcOrd="0" destOrd="0" presId="urn:microsoft.com/office/officeart/2005/8/layout/hierarchy2"/>
    <dgm:cxn modelId="{10FB0156-AE78-46F8-BA3D-A562A32AD050}" type="presParOf" srcId="{F5708CF6-2D17-46DF-959F-E8697D581AD5}" destId="{9306E2EB-7781-4548-9980-5586B9F82474}" srcOrd="7" destOrd="0" presId="urn:microsoft.com/office/officeart/2005/8/layout/hierarchy2"/>
    <dgm:cxn modelId="{E6E76F4E-51B4-48BA-B014-EDB5683DE696}" type="presParOf" srcId="{9306E2EB-7781-4548-9980-5586B9F82474}" destId="{BEDE287E-02BD-4838-B537-C6ABF9A12635}" srcOrd="0" destOrd="0" presId="urn:microsoft.com/office/officeart/2005/8/layout/hierarchy2"/>
    <dgm:cxn modelId="{7F8B5A6B-966F-44A9-9A48-7C6C2B76CEA8}" type="presParOf" srcId="{9306E2EB-7781-4548-9980-5586B9F82474}" destId="{F8A25AB6-57FE-4DED-8051-871E8C6441D2}"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197FA-C203-4DFB-8367-C6563A5CB0BC}" type="datetimeFigureOut">
              <a:rPr lang="zh-CN" altLang="en-US" smtClean="0"/>
              <a:t>2016/11/8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69F09-C900-4CB4-BBE6-E3CB8ED96DE8}" type="slidenum">
              <a:rPr lang="zh-CN" altLang="en-US" smtClean="0"/>
              <a:t>‹#›</a:t>
            </a:fld>
            <a:endParaRPr lang="zh-CN" altLang="en-US"/>
          </a:p>
        </p:txBody>
      </p:sp>
    </p:spTree>
    <p:extLst>
      <p:ext uri="{BB962C8B-B14F-4D97-AF65-F5344CB8AC3E}">
        <p14:creationId xmlns:p14="http://schemas.microsoft.com/office/powerpoint/2010/main" val="4217742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141654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59D169A-406B-1741-BD2C-2F41DB52EA73}" type="slidenum">
              <a:rPr kumimoji="1" lang="zh-CN" altLang="en-US" smtClean="0"/>
              <a:t>24</a:t>
            </a:fld>
            <a:endParaRPr kumimoji="1" lang="zh-CN" altLang="en-US"/>
          </a:p>
        </p:txBody>
      </p:sp>
    </p:spTree>
    <p:extLst>
      <p:ext uri="{BB962C8B-B14F-4D97-AF65-F5344CB8AC3E}">
        <p14:creationId xmlns:p14="http://schemas.microsoft.com/office/powerpoint/2010/main" val="1980256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CB5A18FA-19D2-4CCA-B316-EF45618A6457}" type="datetimeFigureOut">
              <a:rPr lang="zh-CN" altLang="en-US" smtClean="0"/>
              <a:t>2016/11/8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88BDE-5E34-4077-ADC8-1022088EC831}" type="slidenum">
              <a:rPr lang="zh-CN" altLang="en-US" smtClean="0"/>
              <a:t>‹#›</a:t>
            </a:fld>
            <a:endParaRPr lang="zh-CN" altLang="en-US"/>
          </a:p>
        </p:txBody>
      </p:sp>
    </p:spTree>
    <p:extLst>
      <p:ext uri="{BB962C8B-B14F-4D97-AF65-F5344CB8AC3E}">
        <p14:creationId xmlns:p14="http://schemas.microsoft.com/office/powerpoint/2010/main" val="335681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B5A18FA-19D2-4CCA-B316-EF45618A6457}" type="datetimeFigureOut">
              <a:rPr lang="zh-CN" altLang="en-US" smtClean="0"/>
              <a:t>2016/11/8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88BDE-5E34-4077-ADC8-1022088EC831}" type="slidenum">
              <a:rPr lang="zh-CN" altLang="en-US" smtClean="0"/>
              <a:t>‹#›</a:t>
            </a:fld>
            <a:endParaRPr lang="zh-CN" altLang="en-US"/>
          </a:p>
        </p:txBody>
      </p:sp>
    </p:spTree>
    <p:extLst>
      <p:ext uri="{BB962C8B-B14F-4D97-AF65-F5344CB8AC3E}">
        <p14:creationId xmlns:p14="http://schemas.microsoft.com/office/powerpoint/2010/main" val="135442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B5A18FA-19D2-4CCA-B316-EF45618A6457}" type="datetimeFigureOut">
              <a:rPr lang="zh-CN" altLang="en-US" smtClean="0"/>
              <a:t>2016/11/8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88BDE-5E34-4077-ADC8-1022088EC831}" type="slidenum">
              <a:rPr lang="zh-CN" altLang="en-US" smtClean="0"/>
              <a:t>‹#›</a:t>
            </a:fld>
            <a:endParaRPr lang="zh-CN" altLang="en-US"/>
          </a:p>
        </p:txBody>
      </p:sp>
    </p:spTree>
    <p:extLst>
      <p:ext uri="{BB962C8B-B14F-4D97-AF65-F5344CB8AC3E}">
        <p14:creationId xmlns:p14="http://schemas.microsoft.com/office/powerpoint/2010/main" val="343295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B5A18FA-19D2-4CCA-B316-EF45618A6457}" type="datetimeFigureOut">
              <a:rPr lang="zh-CN" altLang="en-US" smtClean="0"/>
              <a:t>2016/11/8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88BDE-5E34-4077-ADC8-1022088EC831}" type="slidenum">
              <a:rPr lang="zh-CN" altLang="en-US" smtClean="0"/>
              <a:t>‹#›</a:t>
            </a:fld>
            <a:endParaRPr lang="zh-CN" altLang="en-US"/>
          </a:p>
        </p:txBody>
      </p:sp>
    </p:spTree>
    <p:extLst>
      <p:ext uri="{BB962C8B-B14F-4D97-AF65-F5344CB8AC3E}">
        <p14:creationId xmlns:p14="http://schemas.microsoft.com/office/powerpoint/2010/main" val="10995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CB5A18FA-19D2-4CCA-B316-EF45618A6457}" type="datetimeFigureOut">
              <a:rPr lang="zh-CN" altLang="en-US" smtClean="0"/>
              <a:t>2016/11/8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88BDE-5E34-4077-ADC8-1022088EC831}" type="slidenum">
              <a:rPr lang="zh-CN" altLang="en-US" smtClean="0"/>
              <a:t>‹#›</a:t>
            </a:fld>
            <a:endParaRPr lang="zh-CN" altLang="en-US"/>
          </a:p>
        </p:txBody>
      </p:sp>
    </p:spTree>
    <p:extLst>
      <p:ext uri="{BB962C8B-B14F-4D97-AF65-F5344CB8AC3E}">
        <p14:creationId xmlns:p14="http://schemas.microsoft.com/office/powerpoint/2010/main" val="97065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CB5A18FA-19D2-4CCA-B316-EF45618A6457}" type="datetimeFigureOut">
              <a:rPr lang="zh-CN" altLang="en-US" smtClean="0"/>
              <a:t>2016/11/8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88BDE-5E34-4077-ADC8-1022088EC831}" type="slidenum">
              <a:rPr lang="zh-CN" altLang="en-US" smtClean="0"/>
              <a:t>‹#›</a:t>
            </a:fld>
            <a:endParaRPr lang="zh-CN" altLang="en-US"/>
          </a:p>
        </p:txBody>
      </p:sp>
    </p:spTree>
    <p:extLst>
      <p:ext uri="{BB962C8B-B14F-4D97-AF65-F5344CB8AC3E}">
        <p14:creationId xmlns:p14="http://schemas.microsoft.com/office/powerpoint/2010/main" val="78150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CB5A18FA-19D2-4CCA-B316-EF45618A6457}" type="datetimeFigureOut">
              <a:rPr lang="zh-CN" altLang="en-US" smtClean="0"/>
              <a:t>2016/11/8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B088BDE-5E34-4077-ADC8-1022088EC831}" type="slidenum">
              <a:rPr lang="zh-CN" altLang="en-US" smtClean="0"/>
              <a:t>‹#›</a:t>
            </a:fld>
            <a:endParaRPr lang="zh-CN" altLang="en-US"/>
          </a:p>
        </p:txBody>
      </p:sp>
    </p:spTree>
    <p:extLst>
      <p:ext uri="{BB962C8B-B14F-4D97-AF65-F5344CB8AC3E}">
        <p14:creationId xmlns:p14="http://schemas.microsoft.com/office/powerpoint/2010/main" val="154425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CB5A18FA-19D2-4CCA-B316-EF45618A6457}" type="datetimeFigureOut">
              <a:rPr lang="zh-CN" altLang="en-US" smtClean="0"/>
              <a:t>2016/11/8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B088BDE-5E34-4077-ADC8-1022088EC831}" type="slidenum">
              <a:rPr lang="zh-CN" altLang="en-US" smtClean="0"/>
              <a:t>‹#›</a:t>
            </a:fld>
            <a:endParaRPr lang="zh-CN" altLang="en-US"/>
          </a:p>
        </p:txBody>
      </p:sp>
    </p:spTree>
    <p:extLst>
      <p:ext uri="{BB962C8B-B14F-4D97-AF65-F5344CB8AC3E}">
        <p14:creationId xmlns:p14="http://schemas.microsoft.com/office/powerpoint/2010/main" val="112222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B5A18FA-19D2-4CCA-B316-EF45618A6457}" type="datetimeFigureOut">
              <a:rPr lang="zh-CN" altLang="en-US" smtClean="0"/>
              <a:t>2016/11/8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88BDE-5E34-4077-ADC8-1022088EC831}" type="slidenum">
              <a:rPr lang="zh-CN" altLang="en-US" smtClean="0"/>
              <a:t>‹#›</a:t>
            </a:fld>
            <a:endParaRPr lang="zh-CN" altLang="en-US"/>
          </a:p>
        </p:txBody>
      </p:sp>
    </p:spTree>
    <p:extLst>
      <p:ext uri="{BB962C8B-B14F-4D97-AF65-F5344CB8AC3E}">
        <p14:creationId xmlns:p14="http://schemas.microsoft.com/office/powerpoint/2010/main" val="348991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B5A18FA-19D2-4CCA-B316-EF45618A6457}" type="datetimeFigureOut">
              <a:rPr lang="zh-CN" altLang="en-US" smtClean="0"/>
              <a:t>2016/11/8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88BDE-5E34-4077-ADC8-1022088EC831}" type="slidenum">
              <a:rPr lang="zh-CN" altLang="en-US" smtClean="0"/>
              <a:t>‹#›</a:t>
            </a:fld>
            <a:endParaRPr lang="zh-CN" altLang="en-US"/>
          </a:p>
        </p:txBody>
      </p:sp>
    </p:spTree>
    <p:extLst>
      <p:ext uri="{BB962C8B-B14F-4D97-AF65-F5344CB8AC3E}">
        <p14:creationId xmlns:p14="http://schemas.microsoft.com/office/powerpoint/2010/main" val="396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B5A18FA-19D2-4CCA-B316-EF45618A6457}" type="datetimeFigureOut">
              <a:rPr lang="zh-CN" altLang="en-US" smtClean="0"/>
              <a:t>2016/11/8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88BDE-5E34-4077-ADC8-1022088EC831}" type="slidenum">
              <a:rPr lang="zh-CN" altLang="en-US" smtClean="0"/>
              <a:t>‹#›</a:t>
            </a:fld>
            <a:endParaRPr lang="zh-CN" altLang="en-US"/>
          </a:p>
        </p:txBody>
      </p:sp>
    </p:spTree>
    <p:extLst>
      <p:ext uri="{BB962C8B-B14F-4D97-AF65-F5344CB8AC3E}">
        <p14:creationId xmlns:p14="http://schemas.microsoft.com/office/powerpoint/2010/main" val="342966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A18FA-19D2-4CCA-B316-EF45618A6457}" type="datetimeFigureOut">
              <a:rPr lang="zh-CN" altLang="en-US" smtClean="0"/>
              <a:t>2016/11/8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088BDE-5E34-4077-ADC8-1022088EC831}" type="slidenum">
              <a:rPr lang="zh-CN" altLang="en-US" smtClean="0"/>
              <a:t>‹#›</a:t>
            </a:fld>
            <a:endParaRPr lang="zh-CN" altLang="en-US"/>
          </a:p>
        </p:txBody>
      </p:sp>
    </p:spTree>
    <p:extLst>
      <p:ext uri="{BB962C8B-B14F-4D97-AF65-F5344CB8AC3E}">
        <p14:creationId xmlns:p14="http://schemas.microsoft.com/office/powerpoint/2010/main" val="2142056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iff"/><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8.tiff"/><Relationship Id="rId7" Type="http://schemas.openxmlformats.org/officeDocument/2006/relationships/diagramLayout" Target="../diagrams/layout1.xml"/><Relationship Id="rId2" Type="http://schemas.openxmlformats.org/officeDocument/2006/relationships/image" Target="../media/image7.tiff"/><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10.tiff"/><Relationship Id="rId10" Type="http://schemas.microsoft.com/office/2007/relationships/diagramDrawing" Target="../diagrams/drawing1.xml"/><Relationship Id="rId4" Type="http://schemas.openxmlformats.org/officeDocument/2006/relationships/image" Target="../media/image9.tiff"/><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fontScale="90000"/>
          </a:bodyPr>
          <a:lstStyle/>
          <a:p>
            <a:r>
              <a:rPr lang="en-US" altLang="zh-CN" b="1" i="1" dirty="0" smtClean="0"/>
              <a:t>Single-Molecule Detection Based on Nitrogen </a:t>
            </a:r>
            <a:r>
              <a:rPr lang="en-US" altLang="zh-CN" b="1" i="1" dirty="0" err="1" smtClean="0"/>
              <a:t>Vaccancy</a:t>
            </a:r>
            <a:r>
              <a:rPr lang="en-US" altLang="zh-CN" b="1" i="1" dirty="0" smtClean="0"/>
              <a:t>  center </a:t>
            </a:r>
            <a:endParaRPr lang="zh-CN" altLang="en-US" b="1" i="1" dirty="0"/>
          </a:p>
        </p:txBody>
      </p:sp>
      <p:sp>
        <p:nvSpPr>
          <p:cNvPr id="3" name="副标题 2"/>
          <p:cNvSpPr>
            <a:spLocks noGrp="1"/>
          </p:cNvSpPr>
          <p:nvPr>
            <p:ph type="subTitle" idx="1"/>
          </p:nvPr>
        </p:nvSpPr>
        <p:spPr>
          <a:xfrm>
            <a:off x="575094" y="3625040"/>
            <a:ext cx="10092906" cy="2839019"/>
          </a:xfrm>
        </p:spPr>
        <p:txBody>
          <a:bodyPr>
            <a:normAutofit/>
          </a:bodyPr>
          <a:lstStyle/>
          <a:p>
            <a:endParaRPr lang="en-US" altLang="zh-CN" dirty="0"/>
          </a:p>
          <a:p>
            <a:r>
              <a:rPr lang="en-US" altLang="zh-CN" i="1" dirty="0" smtClean="0"/>
              <a:t>Group Two </a:t>
            </a:r>
          </a:p>
          <a:p>
            <a:endParaRPr lang="en-US" altLang="zh-CN" dirty="0"/>
          </a:p>
          <a:p>
            <a:r>
              <a:rPr lang="zh-CN" altLang="en-US" dirty="0" smtClean="0"/>
              <a:t>                李铎  程阳  潘志明  刘彦昭  吴天伟  刘百银   陈澄  马赫</a:t>
            </a:r>
            <a:endParaRPr lang="en-US" altLang="zh-CN" dirty="0" smtClean="0"/>
          </a:p>
          <a:p>
            <a:r>
              <a:rPr lang="en-US" altLang="zh-CN" dirty="0" smtClean="0"/>
              <a:t>2016.11.08</a:t>
            </a:r>
          </a:p>
          <a:p>
            <a:endParaRPr lang="en-US" altLang="zh-CN" dirty="0"/>
          </a:p>
        </p:txBody>
      </p:sp>
    </p:spTree>
    <p:extLst>
      <p:ext uri="{BB962C8B-B14F-4D97-AF65-F5344CB8AC3E}">
        <p14:creationId xmlns:p14="http://schemas.microsoft.com/office/powerpoint/2010/main" val="107891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r>
              <a:rPr lang="en-US" altLang="zh-CN" dirty="0" smtClean="0"/>
              <a:t>Brief </a:t>
            </a:r>
            <a:r>
              <a:rPr lang="en-US" altLang="zh-CN" dirty="0" err="1" smtClean="0"/>
              <a:t>Introduction&amp;Background</a:t>
            </a:r>
            <a:endParaRPr lang="en-US" altLang="zh-CN" dirty="0" smtClean="0"/>
          </a:p>
          <a:p>
            <a:pPr marL="0" indent="0">
              <a:buNone/>
            </a:pPr>
            <a:endParaRPr lang="en-US" altLang="zh-CN" dirty="0"/>
          </a:p>
          <a:p>
            <a:r>
              <a:rPr lang="en-US" altLang="zh-CN" dirty="0" smtClean="0">
                <a:solidFill>
                  <a:srgbClr val="FF0000"/>
                </a:solidFill>
              </a:rPr>
              <a:t>Applications</a:t>
            </a:r>
          </a:p>
          <a:p>
            <a:endParaRPr lang="en-US" altLang="zh-CN" dirty="0" smtClean="0"/>
          </a:p>
          <a:p>
            <a:r>
              <a:rPr lang="en-US" altLang="zh-CN" dirty="0" smtClean="0"/>
              <a:t>Summary</a:t>
            </a:r>
          </a:p>
          <a:p>
            <a:endParaRPr lang="en-US" altLang="zh-CN" dirty="0"/>
          </a:p>
          <a:p>
            <a:r>
              <a:rPr lang="en-US" altLang="zh-CN" dirty="0" smtClean="0"/>
              <a:t>Challenges</a:t>
            </a:r>
          </a:p>
        </p:txBody>
      </p:sp>
      <p:sp>
        <p:nvSpPr>
          <p:cNvPr id="4" name="标题 3"/>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220050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28663" y="342899"/>
            <a:ext cx="10567987" cy="5329239"/>
          </a:xfrm>
        </p:spPr>
        <p:txBody>
          <a:bodyPr>
            <a:normAutofit/>
          </a:bodyPr>
          <a:lstStyle/>
          <a:p>
            <a:pPr marL="0" indent="0">
              <a:lnSpc>
                <a:spcPts val="3000"/>
              </a:lnSpc>
              <a:buNone/>
            </a:pPr>
            <a:r>
              <a:rPr lang="en-US" altLang="zh-CN" sz="2600" dirty="0">
                <a:latin typeface="Times New Roman" charset="0"/>
                <a:ea typeface="Times New Roman" charset="0"/>
                <a:cs typeface="Times New Roman" charset="0"/>
              </a:rPr>
              <a:t>The applications of the NV− </a:t>
            </a:r>
            <a:r>
              <a:rPr lang="en-US" altLang="zh-CN" sz="2600" dirty="0" err="1">
                <a:latin typeface="Times New Roman" charset="0"/>
                <a:ea typeface="Times New Roman" charset="0"/>
                <a:cs typeface="Times New Roman" charset="0"/>
              </a:rPr>
              <a:t>centre</a:t>
            </a:r>
            <a:r>
              <a:rPr lang="en-US" altLang="zh-CN" sz="2600" dirty="0">
                <a:latin typeface="Times New Roman" charset="0"/>
                <a:ea typeface="Times New Roman" charset="0"/>
                <a:cs typeface="Times New Roman" charset="0"/>
              </a:rPr>
              <a:t> each </a:t>
            </a:r>
            <a:r>
              <a:rPr lang="en-US" altLang="zh-CN" sz="2600" dirty="0" err="1">
                <a:latin typeface="Times New Roman" charset="0"/>
                <a:ea typeface="Times New Roman" charset="0"/>
                <a:cs typeface="Times New Roman" charset="0"/>
              </a:rPr>
              <a:t>utilise</a:t>
            </a:r>
            <a:r>
              <a:rPr lang="en-US" altLang="zh-CN" sz="2600" dirty="0">
                <a:latin typeface="Times New Roman" charset="0"/>
                <a:ea typeface="Times New Roman" charset="0"/>
                <a:cs typeface="Times New Roman" charset="0"/>
              </a:rPr>
              <a:t> one or a combination of the following five key properties of the </a:t>
            </a:r>
            <a:r>
              <a:rPr lang="en-US" altLang="zh-CN" sz="2600" dirty="0" err="1">
                <a:latin typeface="Times New Roman" charset="0"/>
                <a:ea typeface="Times New Roman" charset="0"/>
                <a:cs typeface="Times New Roman" charset="0"/>
              </a:rPr>
              <a:t>centre</a:t>
            </a:r>
            <a:r>
              <a:rPr lang="en-US" altLang="zh-CN" sz="2600" dirty="0">
                <a:latin typeface="Times New Roman" charset="0"/>
                <a:ea typeface="Times New Roman" charset="0"/>
                <a:cs typeface="Times New Roman" charset="0"/>
              </a:rPr>
              <a:t>:</a:t>
            </a:r>
            <a:endParaRPr lang="en-US" altLang="zh-CN" sz="2600" dirty="0" smtClean="0">
              <a:latin typeface="Times New Roman" charset="0"/>
              <a:ea typeface="Times New Roman" charset="0"/>
              <a:cs typeface="Times New Roman" charset="0"/>
            </a:endParaRPr>
          </a:p>
          <a:p>
            <a:pPr marL="0" indent="0">
              <a:lnSpc>
                <a:spcPts val="3000"/>
              </a:lnSpc>
              <a:buNone/>
            </a:pPr>
            <a:endParaRPr lang="en-US" altLang="zh-CN" sz="2000" dirty="0">
              <a:latin typeface="Times New Roman" charset="0"/>
              <a:ea typeface="Times New Roman" charset="0"/>
              <a:cs typeface="Times New Roman" charset="0"/>
            </a:endParaRPr>
          </a:p>
          <a:p>
            <a:pPr marL="457200" indent="-457200">
              <a:lnSpc>
                <a:spcPts val="3000"/>
              </a:lnSpc>
              <a:buFont typeface="+mj-lt"/>
              <a:buAutoNum type="arabicPeriod"/>
            </a:pPr>
            <a:r>
              <a:rPr lang="en-US" altLang="zh-CN" sz="2000" dirty="0" smtClean="0">
                <a:latin typeface="Times New Roman" charset="0"/>
                <a:ea typeface="Times New Roman" charset="0"/>
                <a:cs typeface="Times New Roman" charset="0"/>
              </a:rPr>
              <a:t>A </a:t>
            </a:r>
            <a:r>
              <a:rPr lang="en-US" altLang="zh-CN" sz="2000" dirty="0">
                <a:latin typeface="Times New Roman" charset="0"/>
                <a:ea typeface="Times New Roman" charset="0"/>
                <a:cs typeface="Times New Roman" charset="0"/>
              </a:rPr>
              <a:t>bright </a:t>
            </a:r>
            <a:r>
              <a:rPr lang="en-US" altLang="zh-CN" sz="2000" dirty="0" err="1">
                <a:latin typeface="Times New Roman" charset="0"/>
                <a:ea typeface="Times New Roman" charset="0"/>
                <a:cs typeface="Times New Roman" charset="0"/>
              </a:rPr>
              <a:t>photostable</a:t>
            </a:r>
            <a:r>
              <a:rPr lang="en-US" altLang="zh-CN" sz="2000" dirty="0">
                <a:latin typeface="Times New Roman" charset="0"/>
                <a:ea typeface="Times New Roman" charset="0"/>
                <a:cs typeface="Times New Roman" charset="0"/>
              </a:rPr>
              <a:t> optical transition that is </a:t>
            </a:r>
            <a:r>
              <a:rPr lang="en-US" altLang="zh-CN" sz="2000" dirty="0" err="1" smtClean="0">
                <a:latin typeface="Times New Roman" charset="0"/>
                <a:ea typeface="Times New Roman" charset="0"/>
                <a:cs typeface="Times New Roman" charset="0"/>
              </a:rPr>
              <a:t>sitable</a:t>
            </a:r>
            <a:r>
              <a:rPr lang="en-US" altLang="zh-CN" sz="2000" dirty="0" smtClean="0">
                <a:latin typeface="Times New Roman" charset="0"/>
                <a:ea typeface="Times New Roman" charset="0"/>
                <a:cs typeface="Times New Roman" charset="0"/>
              </a:rPr>
              <a:t> </a:t>
            </a:r>
            <a:r>
              <a:rPr lang="en-US" altLang="zh-CN" sz="2000" dirty="0">
                <a:latin typeface="Times New Roman" charset="0"/>
                <a:ea typeface="Times New Roman" charset="0"/>
                <a:cs typeface="Times New Roman" charset="0"/>
              </a:rPr>
              <a:t>for the detection of individual </a:t>
            </a:r>
            <a:r>
              <a:rPr lang="en-US" altLang="zh-CN" sz="2000" dirty="0" err="1">
                <a:latin typeface="Times New Roman" charset="0"/>
                <a:ea typeface="Times New Roman" charset="0"/>
                <a:cs typeface="Times New Roman" charset="0"/>
              </a:rPr>
              <a:t>centres</a:t>
            </a:r>
            <a:r>
              <a:rPr lang="en-US" altLang="zh-CN" sz="2000" dirty="0">
                <a:latin typeface="Times New Roman" charset="0"/>
                <a:ea typeface="Times New Roman" charset="0"/>
                <a:cs typeface="Times New Roman" charset="0"/>
              </a:rPr>
              <a:t> and single photon generation </a:t>
            </a:r>
          </a:p>
          <a:p>
            <a:pPr marL="457200" indent="-457200">
              <a:lnSpc>
                <a:spcPts val="3000"/>
              </a:lnSpc>
              <a:buFont typeface="+mj-lt"/>
              <a:buAutoNum type="arabicPeriod"/>
            </a:pPr>
            <a:r>
              <a:rPr lang="en-US" altLang="zh-CN" sz="2000" dirty="0">
                <a:latin typeface="Times New Roman" charset="0"/>
                <a:ea typeface="Times New Roman" charset="0"/>
                <a:cs typeface="Times New Roman" charset="0"/>
              </a:rPr>
              <a:t>An optical ZPL fine structure that is dependent on electric, magnetic and strain fields at low temperature, but is approximately electric and strain field independent at room temperature </a:t>
            </a:r>
          </a:p>
          <a:p>
            <a:pPr marL="457200" indent="-457200">
              <a:lnSpc>
                <a:spcPts val="3000"/>
              </a:lnSpc>
              <a:buFont typeface="+mj-lt"/>
              <a:buAutoNum type="arabicPeriod"/>
            </a:pPr>
            <a:r>
              <a:rPr lang="en-US" altLang="zh-CN" sz="2000" dirty="0">
                <a:latin typeface="Times New Roman" charset="0"/>
                <a:ea typeface="Times New Roman" charset="0"/>
                <a:cs typeface="Times New Roman" charset="0"/>
              </a:rPr>
              <a:t>A magnetically resonant and controllable ground state electronic spin that exhibits long coherence times and coupling to proximal electronic and nuclear spins </a:t>
            </a:r>
          </a:p>
          <a:p>
            <a:pPr marL="457200" indent="-457200">
              <a:lnSpc>
                <a:spcPts val="3000"/>
              </a:lnSpc>
              <a:buFont typeface="+mj-lt"/>
              <a:buAutoNum type="arabicPeriod"/>
            </a:pPr>
            <a:r>
              <a:rPr lang="en-US" altLang="zh-CN" sz="2000" dirty="0" smtClean="0">
                <a:latin typeface="Times New Roman" charset="0"/>
                <a:ea typeface="Times New Roman" charset="0"/>
                <a:cs typeface="Times New Roman" charset="0"/>
              </a:rPr>
              <a:t>Optical </a:t>
            </a:r>
            <a:r>
              <a:rPr lang="en-US" altLang="zh-CN" sz="2000" dirty="0">
                <a:latin typeface="Times New Roman" charset="0"/>
                <a:ea typeface="Times New Roman" charset="0"/>
                <a:cs typeface="Times New Roman" charset="0"/>
              </a:rPr>
              <a:t>spin-</a:t>
            </a:r>
            <a:r>
              <a:rPr lang="en-US" altLang="zh-CN" sz="2000" dirty="0" err="1">
                <a:latin typeface="Times New Roman" charset="0"/>
                <a:ea typeface="Times New Roman" charset="0"/>
                <a:cs typeface="Times New Roman" charset="0"/>
              </a:rPr>
              <a:t>polarisation</a:t>
            </a:r>
            <a:r>
              <a:rPr lang="en-US" altLang="zh-CN" sz="2000" dirty="0">
                <a:latin typeface="Times New Roman" charset="0"/>
                <a:ea typeface="Times New Roman" charset="0"/>
                <a:cs typeface="Times New Roman" charset="0"/>
              </a:rPr>
              <a:t> and readout of the ground state spin </a:t>
            </a:r>
          </a:p>
          <a:p>
            <a:pPr marL="457200" indent="-457200">
              <a:lnSpc>
                <a:spcPts val="3000"/>
              </a:lnSpc>
              <a:buFont typeface="+mj-lt"/>
              <a:buAutoNum type="arabicPeriod"/>
            </a:pPr>
            <a:r>
              <a:rPr lang="en-US" altLang="zh-CN" sz="2000" dirty="0" smtClean="0">
                <a:latin typeface="Times New Roman" charset="0"/>
                <a:ea typeface="Times New Roman" charset="0"/>
                <a:cs typeface="Times New Roman" charset="0"/>
              </a:rPr>
              <a:t>Flexibility </a:t>
            </a:r>
            <a:r>
              <a:rPr lang="en-US" altLang="zh-CN" sz="2000" dirty="0">
                <a:latin typeface="Times New Roman" charset="0"/>
                <a:ea typeface="Times New Roman" charset="0"/>
                <a:cs typeface="Times New Roman" charset="0"/>
              </a:rPr>
              <a:t>and robustness in fabrication </a:t>
            </a:r>
          </a:p>
          <a:p>
            <a:endParaRPr kumimoji="1" lang="zh-CN" altLang="en-US" dirty="0"/>
          </a:p>
        </p:txBody>
      </p:sp>
    </p:spTree>
    <p:extLst>
      <p:ext uri="{BB962C8B-B14F-4D97-AF65-F5344CB8AC3E}">
        <p14:creationId xmlns:p14="http://schemas.microsoft.com/office/powerpoint/2010/main" val="263064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内容占位符 5"/>
          <p:cNvGraphicFramePr>
            <a:graphicFrameLocks noGrp="1"/>
          </p:cNvGraphicFramePr>
          <p:nvPr>
            <p:ph idx="1"/>
            <p:extLst>
              <p:ext uri="{D42A27DB-BD31-4B8C-83A1-F6EECF244321}">
                <p14:modId xmlns:p14="http://schemas.microsoft.com/office/powerpoint/2010/main" val="2608800035"/>
              </p:ext>
            </p:extLst>
          </p:nvPr>
        </p:nvGraphicFramePr>
        <p:xfrm>
          <a:off x="-979100" y="275885"/>
          <a:ext cx="13654179" cy="65821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矩形 6"/>
          <p:cNvSpPr/>
          <p:nvPr/>
        </p:nvSpPr>
        <p:spPr>
          <a:xfrm rot="20789605">
            <a:off x="349369" y="678459"/>
            <a:ext cx="5304915" cy="923330"/>
          </a:xfrm>
          <a:prstGeom prst="rect">
            <a:avLst/>
          </a:prstGeom>
          <a:noFill/>
        </p:spPr>
        <p:txBody>
          <a:bodyPr wrap="none" lIns="91440" tIns="45720" rIns="91440" bIns="45720">
            <a:spAutoFit/>
          </a:bodyPr>
          <a:lstStyle/>
          <a:p>
            <a:pPr algn="ctr"/>
            <a:r>
              <a:rPr lang="en-US" altLang="zh-CN" sz="5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What Can We Do?</a:t>
            </a:r>
            <a:endParaRPr lang="zh-CN" alt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30782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rot="5400000">
            <a:off x="-269650" y="1206666"/>
            <a:ext cx="6127359" cy="3993012"/>
          </a:xfrm>
          <a:prstGeom prst="rect">
            <a:avLst/>
          </a:prstGeom>
        </p:spPr>
      </p:pic>
      <p:sp>
        <p:nvSpPr>
          <p:cNvPr id="8" name="矩形 7"/>
          <p:cNvSpPr/>
          <p:nvPr/>
        </p:nvSpPr>
        <p:spPr>
          <a:xfrm>
            <a:off x="241539" y="6171440"/>
            <a:ext cx="9828362" cy="923330"/>
          </a:xfrm>
          <a:prstGeom prst="rect">
            <a:avLst/>
          </a:prstGeom>
        </p:spPr>
        <p:txBody>
          <a:bodyPr wrap="square">
            <a:spAutoFit/>
          </a:bodyPr>
          <a:lstStyle/>
          <a:p>
            <a:r>
              <a:rPr lang="en-US" altLang="zh-CN" dirty="0"/>
              <a:t> </a:t>
            </a:r>
            <a:r>
              <a:rPr lang="en-US" altLang="zh-CN" dirty="0" smtClean="0"/>
              <a:t>@</a:t>
            </a:r>
            <a:r>
              <a:rPr lang="en-US" altLang="zh-CN" dirty="0" err="1" smtClean="0"/>
              <a:t>Toyli</a:t>
            </a:r>
            <a:r>
              <a:rPr lang="en-US" altLang="zh-CN" dirty="0" smtClean="0"/>
              <a:t> </a:t>
            </a:r>
            <a:r>
              <a:rPr lang="en-US" altLang="zh-CN" dirty="0"/>
              <a:t>DM, </a:t>
            </a:r>
            <a:r>
              <a:rPr lang="en-US" altLang="zh-CN" dirty="0" smtClean="0"/>
              <a:t>et al. Nano </a:t>
            </a:r>
            <a:r>
              <a:rPr lang="en-US" altLang="zh-CN" dirty="0"/>
              <a:t>Lett. </a:t>
            </a:r>
            <a:r>
              <a:rPr lang="en-US" altLang="zh-CN" dirty="0" smtClean="0"/>
              <a:t>10:3168–72,2010</a:t>
            </a:r>
          </a:p>
          <a:p>
            <a:r>
              <a:rPr lang="en-US" altLang="zh-CN" dirty="0" smtClean="0"/>
              <a:t> @</a:t>
            </a:r>
            <a:r>
              <a:rPr lang="en-US" altLang="zh-CN" dirty="0" err="1" smtClean="0"/>
              <a:t>Steinert</a:t>
            </a:r>
            <a:r>
              <a:rPr lang="en-US" altLang="zh-CN" dirty="0" smtClean="0"/>
              <a:t> S</a:t>
            </a:r>
            <a:r>
              <a:rPr lang="en-US" altLang="zh-CN" dirty="0"/>
              <a:t>, </a:t>
            </a:r>
            <a:r>
              <a:rPr lang="en-US" altLang="zh-CN" dirty="0" smtClean="0"/>
              <a:t>et al. Nat</a:t>
            </a:r>
            <a:r>
              <a:rPr lang="en-US" altLang="zh-CN" dirty="0"/>
              <a:t>. </a:t>
            </a:r>
            <a:r>
              <a:rPr lang="en-US" altLang="zh-CN" dirty="0" err="1"/>
              <a:t>Commun</a:t>
            </a:r>
            <a:r>
              <a:rPr lang="en-US" altLang="zh-CN" dirty="0"/>
              <a:t>. </a:t>
            </a:r>
            <a:r>
              <a:rPr lang="en-US" altLang="zh-CN" dirty="0" smtClean="0"/>
              <a:t>4:1607,2013</a:t>
            </a:r>
          </a:p>
          <a:p>
            <a:r>
              <a:rPr lang="en-US" altLang="zh-CN" dirty="0"/>
              <a:t> </a:t>
            </a:r>
            <a:endParaRPr lang="zh-CN" altLang="en-US" dirty="0"/>
          </a:p>
        </p:txBody>
      </p:sp>
      <p:sp>
        <p:nvSpPr>
          <p:cNvPr id="9" name="虚尾箭头 8"/>
          <p:cNvSpPr/>
          <p:nvPr/>
        </p:nvSpPr>
        <p:spPr>
          <a:xfrm>
            <a:off x="4911306" y="724619"/>
            <a:ext cx="2317630" cy="38531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虚尾箭头 9"/>
          <p:cNvSpPr/>
          <p:nvPr/>
        </p:nvSpPr>
        <p:spPr>
          <a:xfrm>
            <a:off x="4911306" y="1618891"/>
            <a:ext cx="2317630" cy="38531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虚尾箭头 10"/>
          <p:cNvSpPr/>
          <p:nvPr/>
        </p:nvSpPr>
        <p:spPr>
          <a:xfrm>
            <a:off x="4911306" y="2808236"/>
            <a:ext cx="2317630" cy="38531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虚尾箭头 11"/>
          <p:cNvSpPr/>
          <p:nvPr/>
        </p:nvSpPr>
        <p:spPr>
          <a:xfrm>
            <a:off x="4879673" y="3833173"/>
            <a:ext cx="2317630" cy="38531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3" name="虚尾箭头 12"/>
          <p:cNvSpPr/>
          <p:nvPr/>
        </p:nvSpPr>
        <p:spPr>
          <a:xfrm>
            <a:off x="4889738" y="4849199"/>
            <a:ext cx="2317630" cy="38531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4" name="圆角矩形 13"/>
          <p:cNvSpPr/>
          <p:nvPr/>
        </p:nvSpPr>
        <p:spPr>
          <a:xfrm>
            <a:off x="7280693" y="385313"/>
            <a:ext cx="4819291" cy="9423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Monitoring of ion concentration by </a:t>
            </a:r>
            <a:r>
              <a:rPr lang="en-US" altLang="zh-CN" dirty="0" err="1"/>
              <a:t>relaxometry</a:t>
            </a:r>
            <a:r>
              <a:rPr lang="en-US" altLang="zh-CN" dirty="0"/>
              <a:t> measurements of </a:t>
            </a:r>
            <a:r>
              <a:rPr lang="en-US" altLang="zh-CN" dirty="0" err="1"/>
              <a:t>nanodiamonds</a:t>
            </a:r>
            <a:r>
              <a:rPr lang="en-US" altLang="zh-CN" dirty="0"/>
              <a:t> in solution</a:t>
            </a:r>
            <a:endParaRPr lang="zh-CN" altLang="en-US" dirty="0"/>
          </a:p>
        </p:txBody>
      </p:sp>
      <p:sp>
        <p:nvSpPr>
          <p:cNvPr id="15" name="圆角矩形 14"/>
          <p:cNvSpPr/>
          <p:nvPr/>
        </p:nvSpPr>
        <p:spPr>
          <a:xfrm>
            <a:off x="7280692" y="1554153"/>
            <a:ext cx="4767532" cy="9423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Microfluidic channel integrating an NV sensor array</a:t>
            </a:r>
            <a:endParaRPr lang="zh-CN" altLang="en-US" dirty="0"/>
          </a:p>
        </p:txBody>
      </p:sp>
      <p:sp>
        <p:nvSpPr>
          <p:cNvPr id="16" name="圆角矩形 15"/>
          <p:cNvSpPr/>
          <p:nvPr/>
        </p:nvSpPr>
        <p:spPr>
          <a:xfrm>
            <a:off x="7280694" y="2698293"/>
            <a:ext cx="4767532" cy="10193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Optical trapping and maneuvering of </a:t>
            </a:r>
            <a:r>
              <a:rPr lang="en-US" altLang="zh-CN" dirty="0" err="1"/>
              <a:t>nanodiamonds</a:t>
            </a:r>
            <a:r>
              <a:rPr lang="en-US" altLang="zh-CN" dirty="0"/>
              <a:t> through living cells.</a:t>
            </a:r>
            <a:endParaRPr lang="zh-CN" altLang="en-US" dirty="0"/>
          </a:p>
        </p:txBody>
      </p:sp>
      <p:sp>
        <p:nvSpPr>
          <p:cNvPr id="17" name="圆角矩形 16"/>
          <p:cNvSpPr/>
          <p:nvPr/>
        </p:nvSpPr>
        <p:spPr>
          <a:xfrm>
            <a:off x="7306572" y="3781374"/>
            <a:ext cx="4767532" cy="9423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a:t>Sensing of cell potentials by membrane-embedded nanodiamonds</a:t>
            </a:r>
            <a:endParaRPr lang="zh-CN" altLang="en-US"/>
          </a:p>
        </p:txBody>
      </p:sp>
      <p:sp>
        <p:nvSpPr>
          <p:cNvPr id="18" name="圆角矩形 17"/>
          <p:cNvSpPr/>
          <p:nvPr/>
        </p:nvSpPr>
        <p:spPr>
          <a:xfrm>
            <a:off x="7306571" y="4763316"/>
            <a:ext cx="4767533" cy="9423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a:t>Nanoscale thermometry.</a:t>
            </a:r>
            <a:endParaRPr lang="zh-CN" altLang="en-US"/>
          </a:p>
        </p:txBody>
      </p:sp>
      <p:sp>
        <p:nvSpPr>
          <p:cNvPr id="28" name="虚尾箭头 27"/>
          <p:cNvSpPr/>
          <p:nvPr/>
        </p:nvSpPr>
        <p:spPr>
          <a:xfrm>
            <a:off x="4911306" y="5854798"/>
            <a:ext cx="2317630" cy="38531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9" name="圆角矩形 28"/>
          <p:cNvSpPr/>
          <p:nvPr/>
        </p:nvSpPr>
        <p:spPr>
          <a:xfrm>
            <a:off x="7328139" y="5768915"/>
            <a:ext cx="4767533" cy="9423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t>Strain sensing in mechanical diamond </a:t>
            </a:r>
            <a:r>
              <a:rPr lang="en-US" altLang="zh-CN" dirty="0" smtClean="0"/>
              <a:t>membranes.</a:t>
            </a:r>
            <a:endParaRPr lang="zh-CN" altLang="en-US" dirty="0"/>
          </a:p>
        </p:txBody>
      </p:sp>
    </p:spTree>
    <p:extLst>
      <p:ext uri="{BB962C8B-B14F-4D97-AF65-F5344CB8AC3E}">
        <p14:creationId xmlns:p14="http://schemas.microsoft.com/office/powerpoint/2010/main" val="179212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rot="5400000">
            <a:off x="-1432150" y="1836184"/>
            <a:ext cx="6130836" cy="2886974"/>
          </a:xfrm>
          <a:prstGeom prst="rect">
            <a:avLst/>
          </a:prstGeom>
        </p:spPr>
      </p:pic>
      <p:pic>
        <p:nvPicPr>
          <p:cNvPr id="3" name="图片 2"/>
          <p:cNvPicPr>
            <a:picLocks noChangeAspect="1"/>
          </p:cNvPicPr>
          <p:nvPr/>
        </p:nvPicPr>
        <p:blipFill>
          <a:blip r:embed="rId3"/>
          <a:stretch>
            <a:fillRect/>
          </a:stretch>
        </p:blipFill>
        <p:spPr>
          <a:xfrm rot="5400000">
            <a:off x="1944943" y="1540130"/>
            <a:ext cx="6718510" cy="3638253"/>
          </a:xfrm>
          <a:prstGeom prst="rect">
            <a:avLst/>
          </a:prstGeom>
        </p:spPr>
      </p:pic>
      <p:sp>
        <p:nvSpPr>
          <p:cNvPr id="5" name="矩形 4"/>
          <p:cNvSpPr/>
          <p:nvPr/>
        </p:nvSpPr>
        <p:spPr>
          <a:xfrm>
            <a:off x="7625751" y="4867761"/>
            <a:ext cx="4416726" cy="1477328"/>
          </a:xfrm>
          <a:prstGeom prst="rect">
            <a:avLst/>
          </a:prstGeom>
        </p:spPr>
        <p:txBody>
          <a:bodyPr wrap="square">
            <a:spAutoFit/>
          </a:bodyPr>
          <a:lstStyle/>
          <a:p>
            <a:r>
              <a:rPr lang="en-US" altLang="zh-CN" dirty="0" smtClean="0"/>
              <a:t>@Le </a:t>
            </a:r>
            <a:r>
              <a:rPr lang="en-US" altLang="zh-CN" dirty="0"/>
              <a:t>Sage </a:t>
            </a:r>
            <a:r>
              <a:rPr lang="en-US" altLang="zh-CN" dirty="0" err="1"/>
              <a:t>D,et</a:t>
            </a:r>
            <a:r>
              <a:rPr lang="en-US" altLang="zh-CN" dirty="0"/>
              <a:t> al. Nature 496:486–89,2013</a:t>
            </a:r>
          </a:p>
          <a:p>
            <a:r>
              <a:rPr lang="en-US" altLang="zh-CN" dirty="0" smtClean="0"/>
              <a:t>@McGuinness </a:t>
            </a:r>
            <a:r>
              <a:rPr lang="en-US" altLang="zh-CN" dirty="0" err="1"/>
              <a:t>LP,et</a:t>
            </a:r>
            <a:r>
              <a:rPr lang="en-US" altLang="zh-CN" dirty="0"/>
              <a:t> al. Nat. </a:t>
            </a:r>
            <a:r>
              <a:rPr lang="en-US" altLang="zh-CN" dirty="0" err="1"/>
              <a:t>Nanotechnol</a:t>
            </a:r>
            <a:r>
              <a:rPr lang="en-US" altLang="zh-CN" dirty="0"/>
              <a:t>. 6:358–63,2011</a:t>
            </a:r>
          </a:p>
          <a:p>
            <a:r>
              <a:rPr lang="en-US" altLang="zh-CN" dirty="0" smtClean="0"/>
              <a:t>@Neumann </a:t>
            </a:r>
            <a:r>
              <a:rPr lang="en-US" altLang="zh-CN" dirty="0"/>
              <a:t>P, et al. Nano Lett. 13:2738–42,2013</a:t>
            </a:r>
            <a:endParaRPr lang="zh-CN" altLang="en-US" dirty="0"/>
          </a:p>
        </p:txBody>
      </p:sp>
      <p:sp>
        <p:nvSpPr>
          <p:cNvPr id="9" name="矩形 8"/>
          <p:cNvSpPr/>
          <p:nvPr/>
        </p:nvSpPr>
        <p:spPr>
          <a:xfrm>
            <a:off x="7318075" y="214252"/>
            <a:ext cx="4416726" cy="4801314"/>
          </a:xfrm>
          <a:prstGeom prst="rect">
            <a:avLst/>
          </a:prstGeom>
        </p:spPr>
        <p:txBody>
          <a:bodyPr wrap="square">
            <a:spAutoFit/>
          </a:bodyPr>
          <a:lstStyle/>
          <a:p>
            <a:r>
              <a:rPr lang="en-US" altLang="zh-CN" dirty="0"/>
              <a:t>g. Diamond sensor array created by ion implantation of bulk diamond crystal. Each pixel contains from a single up to a few NV centers</a:t>
            </a:r>
            <a:endParaRPr lang="en-US" altLang="zh-CN" dirty="0" smtClean="0"/>
          </a:p>
          <a:p>
            <a:endParaRPr lang="en-US" altLang="zh-CN" dirty="0"/>
          </a:p>
          <a:p>
            <a:r>
              <a:rPr lang="en-US" altLang="zh-CN" dirty="0"/>
              <a:t>h. Concentration measurements </a:t>
            </a:r>
            <a:r>
              <a:rPr lang="en-US" altLang="zh-CN" dirty="0" smtClean="0"/>
              <a:t>of Gd3+(</a:t>
            </a:r>
            <a:r>
              <a:rPr lang="zh-CN" altLang="en-US" dirty="0" smtClean="0"/>
              <a:t>钆</a:t>
            </a:r>
            <a:r>
              <a:rPr lang="en-US" altLang="zh-CN" dirty="0" smtClean="0"/>
              <a:t>3) </a:t>
            </a:r>
            <a:r>
              <a:rPr lang="en-US" altLang="zh-CN" dirty="0"/>
              <a:t>ions based on </a:t>
            </a:r>
            <a:r>
              <a:rPr lang="en-US" altLang="zh-CN" dirty="0" err="1"/>
              <a:t>relaxometry</a:t>
            </a:r>
            <a:r>
              <a:rPr lang="en-US" altLang="zh-CN" dirty="0" smtClean="0"/>
              <a:t>.</a:t>
            </a:r>
          </a:p>
          <a:p>
            <a:endParaRPr lang="en-US" altLang="zh-CN" dirty="0" smtClean="0"/>
          </a:p>
          <a:p>
            <a:r>
              <a:rPr lang="en-US" altLang="zh-CN" dirty="0" err="1" smtClean="0"/>
              <a:t>i.MTB:magnetotatic</a:t>
            </a:r>
            <a:r>
              <a:rPr lang="en-US" altLang="zh-CN" dirty="0" smtClean="0"/>
              <a:t> bacteria </a:t>
            </a:r>
            <a:endParaRPr lang="en-US" altLang="zh-CN" dirty="0"/>
          </a:p>
          <a:p>
            <a:endParaRPr lang="en-US" altLang="zh-CN" dirty="0" smtClean="0"/>
          </a:p>
          <a:p>
            <a:r>
              <a:rPr lang="en-US" altLang="zh-CN" dirty="0"/>
              <a:t>j. Orientation and position tracking of a single </a:t>
            </a:r>
            <a:r>
              <a:rPr lang="en-US" altLang="zh-CN" dirty="0" err="1"/>
              <a:t>nanodiamond</a:t>
            </a:r>
            <a:r>
              <a:rPr lang="en-US" altLang="zh-CN" dirty="0"/>
              <a:t> over several hours. Panel j reprinted with permission from Reference 37. </a:t>
            </a:r>
          </a:p>
          <a:p>
            <a:endParaRPr lang="en-US" altLang="zh-CN" dirty="0" smtClean="0"/>
          </a:p>
          <a:p>
            <a:r>
              <a:rPr lang="en-US" altLang="zh-CN" dirty="0" smtClean="0"/>
              <a:t>k.</a:t>
            </a:r>
            <a:r>
              <a:rPr lang="en-US" altLang="zh-CN" dirty="0"/>
              <a:t> Monitoring of laboratory temperature over 24 h using a </a:t>
            </a:r>
            <a:r>
              <a:rPr lang="en-US" altLang="zh-CN" dirty="0" smtClean="0"/>
              <a:t>bulk diamond </a:t>
            </a:r>
            <a:r>
              <a:rPr lang="en-US" altLang="zh-CN" dirty="0"/>
              <a:t>sensor.</a:t>
            </a:r>
          </a:p>
          <a:p>
            <a:endParaRPr lang="en-US" altLang="zh-CN" dirty="0" smtClean="0"/>
          </a:p>
        </p:txBody>
      </p:sp>
      <p:pic>
        <p:nvPicPr>
          <p:cNvPr id="6" name="图片 5"/>
          <p:cNvPicPr>
            <a:picLocks noChangeAspect="1"/>
          </p:cNvPicPr>
          <p:nvPr/>
        </p:nvPicPr>
        <p:blipFill>
          <a:blip r:embed="rId4"/>
          <a:stretch>
            <a:fillRect/>
          </a:stretch>
        </p:blipFill>
        <p:spPr>
          <a:xfrm>
            <a:off x="2982645" y="1521813"/>
            <a:ext cx="5262651" cy="3345948"/>
          </a:xfrm>
          <a:prstGeom prst="rect">
            <a:avLst/>
          </a:prstGeom>
        </p:spPr>
      </p:pic>
    </p:spTree>
    <p:extLst>
      <p:ext uri="{BB962C8B-B14F-4D97-AF65-F5344CB8AC3E}">
        <p14:creationId xmlns:p14="http://schemas.microsoft.com/office/powerpoint/2010/main" val="233783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95894" y="1345719"/>
            <a:ext cx="4269694" cy="3514441"/>
          </a:xfrm>
          <a:prstGeom prst="rect">
            <a:avLst/>
          </a:prstGeom>
        </p:spPr>
      </p:pic>
      <p:sp>
        <p:nvSpPr>
          <p:cNvPr id="3" name="矩形 2"/>
          <p:cNvSpPr/>
          <p:nvPr/>
        </p:nvSpPr>
        <p:spPr>
          <a:xfrm>
            <a:off x="1524000" y="379655"/>
            <a:ext cx="9144000" cy="70210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en-US" altLang="zh-CN" sz="2800" b="1" dirty="0">
                <a:solidFill>
                  <a:schemeClr val="tx1"/>
                </a:solidFill>
              </a:rPr>
              <a:t>Applications</a:t>
            </a:r>
            <a:r>
              <a:rPr kumimoji="1" lang="zh-CN" altLang="en-US" sz="2800" b="1" dirty="0">
                <a:solidFill>
                  <a:schemeClr val="tx1"/>
                </a:solidFill>
              </a:rPr>
              <a:t> </a:t>
            </a:r>
            <a:r>
              <a:rPr kumimoji="1" lang="en-US" altLang="zh-CN" sz="2800" b="1" dirty="0">
                <a:solidFill>
                  <a:schemeClr val="tx1"/>
                </a:solidFill>
              </a:rPr>
              <a:t>in</a:t>
            </a:r>
            <a:r>
              <a:rPr kumimoji="1" lang="zh-CN" altLang="en-US" sz="2800" b="1" dirty="0">
                <a:solidFill>
                  <a:schemeClr val="tx1"/>
                </a:solidFill>
              </a:rPr>
              <a:t> </a:t>
            </a:r>
            <a:r>
              <a:rPr kumimoji="1" lang="en-US" altLang="zh-CN" sz="2800" b="1" dirty="0">
                <a:solidFill>
                  <a:schemeClr val="tx1"/>
                </a:solidFill>
              </a:rPr>
              <a:t>scanning</a:t>
            </a:r>
            <a:r>
              <a:rPr kumimoji="1" lang="zh-CN" altLang="en-US" sz="2800" b="1" dirty="0">
                <a:solidFill>
                  <a:schemeClr val="tx1"/>
                </a:solidFill>
              </a:rPr>
              <a:t> </a:t>
            </a:r>
            <a:r>
              <a:rPr kumimoji="1" lang="en-US" altLang="zh-CN" sz="2800" b="1" dirty="0">
                <a:solidFill>
                  <a:schemeClr val="tx1"/>
                </a:solidFill>
              </a:rPr>
              <a:t>probe</a:t>
            </a:r>
            <a:r>
              <a:rPr kumimoji="1" lang="zh-CN" altLang="en-US" sz="2800" b="1" dirty="0">
                <a:solidFill>
                  <a:schemeClr val="tx1"/>
                </a:solidFill>
              </a:rPr>
              <a:t> </a:t>
            </a:r>
            <a:r>
              <a:rPr kumimoji="1" lang="en-US" altLang="zh-CN" sz="2800" b="1" dirty="0">
                <a:solidFill>
                  <a:schemeClr val="tx1"/>
                </a:solidFill>
              </a:rPr>
              <a:t>microscopy</a:t>
            </a:r>
            <a:endParaRPr kumimoji="1" lang="zh-CN" altLang="en-US" sz="2800" b="1" baseline="-25000" dirty="0">
              <a:solidFill>
                <a:schemeClr val="tx1"/>
              </a:solidFill>
            </a:endParaRPr>
          </a:p>
        </p:txBody>
      </p:sp>
      <p:sp>
        <p:nvSpPr>
          <p:cNvPr id="4" name="矩形 3"/>
          <p:cNvSpPr/>
          <p:nvPr/>
        </p:nvSpPr>
        <p:spPr>
          <a:xfrm>
            <a:off x="253041" y="5047746"/>
            <a:ext cx="5066581" cy="1477328"/>
          </a:xfrm>
          <a:prstGeom prst="rect">
            <a:avLst/>
          </a:prstGeom>
        </p:spPr>
        <p:txBody>
          <a:bodyPr wrap="square">
            <a:spAutoFit/>
          </a:bodyPr>
          <a:lstStyle/>
          <a:p>
            <a:r>
              <a:rPr lang="zh-CN" altLang="en-US" dirty="0"/>
              <a:t>Basic principle of scanning magnetometry. A sharp tip with a nitrogen vacancy center at the apex is used to map out the three-dimensional magnetic ﬁeld vector above a magnetic nanostructure, such as an isolated electronic spin</a:t>
            </a:r>
            <a:r>
              <a:rPr lang="en-US" altLang="zh-CN" dirty="0"/>
              <a:t>.</a:t>
            </a:r>
            <a:endParaRPr lang="zh-CN" altLang="en-US" dirty="0"/>
          </a:p>
        </p:txBody>
      </p:sp>
      <p:pic>
        <p:nvPicPr>
          <p:cNvPr id="5" name="图片 4"/>
          <p:cNvPicPr>
            <a:picLocks noChangeAspect="1"/>
          </p:cNvPicPr>
          <p:nvPr/>
        </p:nvPicPr>
        <p:blipFill>
          <a:blip r:embed="rId3"/>
          <a:stretch>
            <a:fillRect/>
          </a:stretch>
        </p:blipFill>
        <p:spPr>
          <a:xfrm>
            <a:off x="5020574" y="1345719"/>
            <a:ext cx="6734354" cy="2951192"/>
          </a:xfrm>
          <a:prstGeom prst="rect">
            <a:avLst/>
          </a:prstGeom>
        </p:spPr>
      </p:pic>
      <p:sp>
        <p:nvSpPr>
          <p:cNvPr id="6" name="矩形 5"/>
          <p:cNvSpPr/>
          <p:nvPr/>
        </p:nvSpPr>
        <p:spPr>
          <a:xfrm>
            <a:off x="5251430" y="4447581"/>
            <a:ext cx="6940570" cy="1200329"/>
          </a:xfrm>
          <a:prstGeom prst="rect">
            <a:avLst/>
          </a:prstGeom>
        </p:spPr>
        <p:txBody>
          <a:bodyPr wrap="square">
            <a:spAutoFit/>
          </a:bodyPr>
          <a:lstStyle/>
          <a:p>
            <a:r>
              <a:rPr lang="zh-CN" altLang="en-US" dirty="0"/>
              <a:t>Examples of scanning magnetometry. (a) Magnetic image of a vortex core in a thin ferromagnetic ﬁlm. (b) Magnetic image of the electron spin of a second, immobile NV center from 50 nm away. (c) </a:t>
            </a:r>
            <a:r>
              <a:rPr lang="zh-CN" altLang="en-US" dirty="0" smtClean="0"/>
              <a:t>Isoﬁ</a:t>
            </a:r>
            <a:r>
              <a:rPr lang="zh-CN" altLang="en-US" dirty="0"/>
              <a:t>eld surface of a magnetic nanotip showing a spatial resolution of &lt;10 nm</a:t>
            </a:r>
          </a:p>
        </p:txBody>
      </p:sp>
      <p:sp>
        <p:nvSpPr>
          <p:cNvPr id="7" name="矩形 6"/>
          <p:cNvSpPr/>
          <p:nvPr/>
        </p:nvSpPr>
        <p:spPr>
          <a:xfrm>
            <a:off x="5411638" y="5952552"/>
            <a:ext cx="6096000" cy="646331"/>
          </a:xfrm>
          <a:prstGeom prst="rect">
            <a:avLst/>
          </a:prstGeom>
        </p:spPr>
        <p:txBody>
          <a:bodyPr>
            <a:spAutoFit/>
          </a:bodyPr>
          <a:lstStyle/>
          <a:p>
            <a:r>
              <a:rPr lang="zh-CN" altLang="en-US" dirty="0"/>
              <a:t>Rondin L, Tetienne JP, Rohart S, Thiaville A, Hingant T, et al. </a:t>
            </a:r>
            <a:r>
              <a:rPr lang="zh-CN" altLang="en-US" dirty="0" smtClean="0"/>
              <a:t>Nat</a:t>
            </a:r>
            <a:r>
              <a:rPr lang="zh-CN" altLang="en-US" dirty="0"/>
              <a:t>. Commun. 4:</a:t>
            </a:r>
            <a:r>
              <a:rPr lang="zh-CN" altLang="en-US" dirty="0" smtClean="0"/>
              <a:t>2279</a:t>
            </a:r>
            <a:r>
              <a:rPr lang="en-US" altLang="zh-CN" dirty="0" smtClean="0"/>
              <a:t>,2013</a:t>
            </a:r>
            <a:endParaRPr lang="zh-CN" altLang="en-US" dirty="0"/>
          </a:p>
        </p:txBody>
      </p:sp>
    </p:spTree>
    <p:extLst>
      <p:ext uri="{BB962C8B-B14F-4D97-AF65-F5344CB8AC3E}">
        <p14:creationId xmlns:p14="http://schemas.microsoft.com/office/powerpoint/2010/main" val="424161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537918" y="150448"/>
            <a:ext cx="5287787" cy="5998750"/>
          </a:xfrm>
          <a:prstGeom prst="rect">
            <a:avLst/>
          </a:prstGeom>
        </p:spPr>
      </p:pic>
      <p:sp>
        <p:nvSpPr>
          <p:cNvPr id="5" name="矩形 4"/>
          <p:cNvSpPr/>
          <p:nvPr/>
        </p:nvSpPr>
        <p:spPr>
          <a:xfrm>
            <a:off x="5496594" y="487001"/>
            <a:ext cx="3467616" cy="369332"/>
          </a:xfrm>
          <a:prstGeom prst="rect">
            <a:avLst/>
          </a:prstGeom>
        </p:spPr>
        <p:txBody>
          <a:bodyPr wrap="none">
            <a:spAutoFit/>
          </a:bodyPr>
          <a:lstStyle/>
          <a:p>
            <a:r>
              <a:rPr lang="en-US" altLang="zh-CN" i="1" dirty="0">
                <a:latin typeface="Times New Roman" panose="02020603050405020304" pitchFamily="18" charset="0"/>
                <a:cs typeface="Times New Roman" panose="02020603050405020304" pitchFamily="18" charset="0"/>
              </a:rPr>
              <a:t>Dc magnetic field imaging methods</a:t>
            </a:r>
            <a:endParaRPr lang="zh-CN" altLang="en-US" dirty="0">
              <a:latin typeface="Times New Roman" panose="02020603050405020304" pitchFamily="18" charset="0"/>
              <a:cs typeface="Times New Roman" panose="02020603050405020304" pitchFamily="18" charset="0"/>
            </a:endParaRPr>
          </a:p>
        </p:txBody>
      </p:sp>
      <p:sp>
        <p:nvSpPr>
          <p:cNvPr id="6" name="矩形 5"/>
          <p:cNvSpPr/>
          <p:nvPr/>
        </p:nvSpPr>
        <p:spPr>
          <a:xfrm>
            <a:off x="5166126" y="1323519"/>
            <a:ext cx="7160999" cy="369332"/>
          </a:xfrm>
          <a:prstGeom prst="rect">
            <a:avLst/>
          </a:prstGeom>
        </p:spPr>
        <p:txBody>
          <a:bodyPr wrap="none">
            <a:spAutoFit/>
          </a:bodyPr>
          <a:lstStyle/>
          <a:p>
            <a:r>
              <a:rPr lang="zh-CN" altLang="en-US" dirty="0" smtClean="0"/>
              <a:t>ESR</a:t>
            </a:r>
            <a:r>
              <a:rPr lang="en-US" altLang="zh-CN" dirty="0" smtClean="0"/>
              <a:t>(</a:t>
            </a:r>
            <a:r>
              <a:rPr lang="zh-CN" altLang="en-US" dirty="0" smtClean="0"/>
              <a:t>电子自旋共振谱</a:t>
            </a:r>
            <a:r>
              <a:rPr lang="en-US" altLang="zh-CN" dirty="0" smtClean="0"/>
              <a:t>)</a:t>
            </a:r>
            <a:r>
              <a:rPr lang="zh-CN" altLang="en-US" dirty="0" smtClean="0"/>
              <a:t> </a:t>
            </a:r>
            <a:r>
              <a:rPr lang="zh-CN" altLang="en-US" dirty="0"/>
              <a:t>spectrum can be recorded at each pixel of the scan.</a:t>
            </a:r>
          </a:p>
        </p:txBody>
      </p:sp>
      <p:sp>
        <p:nvSpPr>
          <p:cNvPr id="7" name="十二角星 6"/>
          <p:cNvSpPr/>
          <p:nvPr/>
        </p:nvSpPr>
        <p:spPr>
          <a:xfrm>
            <a:off x="5166126" y="1756800"/>
            <a:ext cx="6492815" cy="3588589"/>
          </a:xfrm>
          <a:prstGeom prst="star12">
            <a:avLst>
              <a:gd name="adj" fmla="val 342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i="1" dirty="0" smtClean="0"/>
              <a:t>The full magnetic field </a:t>
            </a:r>
            <a:endParaRPr lang="zh-CN" altLang="en-US" sz="2400" b="1" i="1" dirty="0"/>
          </a:p>
        </p:txBody>
      </p:sp>
      <p:sp>
        <p:nvSpPr>
          <p:cNvPr id="2" name="矩形 1"/>
          <p:cNvSpPr/>
          <p:nvPr/>
        </p:nvSpPr>
        <p:spPr>
          <a:xfrm>
            <a:off x="5637703" y="5736460"/>
            <a:ext cx="6096000" cy="646331"/>
          </a:xfrm>
          <a:prstGeom prst="rect">
            <a:avLst/>
          </a:prstGeom>
        </p:spPr>
        <p:txBody>
          <a:bodyPr>
            <a:spAutoFit/>
          </a:bodyPr>
          <a:lstStyle/>
          <a:p>
            <a:r>
              <a:rPr lang="zh-CN" altLang="en-US" dirty="0"/>
              <a:t> Rondin L et al </a:t>
            </a:r>
            <a:r>
              <a:rPr lang="zh-CN" altLang="en-US" dirty="0" smtClean="0"/>
              <a:t>Appl</a:t>
            </a:r>
            <a:r>
              <a:rPr lang="zh-CN" altLang="en-US" dirty="0"/>
              <a:t>. Phys. Lett. 100 </a:t>
            </a:r>
            <a:r>
              <a:rPr lang="zh-CN" altLang="en-US" dirty="0" smtClean="0"/>
              <a:t>153118</a:t>
            </a:r>
            <a:r>
              <a:rPr lang="en-US" altLang="zh-CN" dirty="0" smtClean="0"/>
              <a:t>,2012</a:t>
            </a:r>
            <a:endParaRPr lang="zh-CN" altLang="en-US" dirty="0"/>
          </a:p>
          <a:p>
            <a:r>
              <a:rPr lang="zh-CN" altLang="en-US" dirty="0" smtClean="0"/>
              <a:t> Maletinsky </a:t>
            </a:r>
            <a:r>
              <a:rPr lang="zh-CN" altLang="en-US" dirty="0"/>
              <a:t>P et al </a:t>
            </a:r>
            <a:r>
              <a:rPr lang="zh-CN" altLang="en-US" dirty="0" smtClean="0"/>
              <a:t>Nature </a:t>
            </a:r>
            <a:r>
              <a:rPr lang="zh-CN" altLang="en-US" dirty="0"/>
              <a:t>Nanotechnol. 7 </a:t>
            </a:r>
            <a:r>
              <a:rPr lang="zh-CN" altLang="en-US" dirty="0" smtClean="0"/>
              <a:t>320</a:t>
            </a:r>
            <a:r>
              <a:rPr lang="en-US" altLang="zh-CN" dirty="0" smtClean="0"/>
              <a:t>,2012</a:t>
            </a:r>
            <a:endParaRPr lang="zh-CN" altLang="en-US" dirty="0"/>
          </a:p>
        </p:txBody>
      </p:sp>
    </p:spTree>
    <p:extLst>
      <p:ext uri="{BB962C8B-B14F-4D97-AF65-F5344CB8AC3E}">
        <p14:creationId xmlns:p14="http://schemas.microsoft.com/office/powerpoint/2010/main" val="186201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131873"/>
            <a:ext cx="5884088" cy="6016936"/>
          </a:xfrm>
          <a:prstGeom prst="rect">
            <a:avLst/>
          </a:prstGeom>
        </p:spPr>
      </p:pic>
      <p:sp>
        <p:nvSpPr>
          <p:cNvPr id="3" name="矩形 2"/>
          <p:cNvSpPr/>
          <p:nvPr/>
        </p:nvSpPr>
        <p:spPr>
          <a:xfrm>
            <a:off x="204159" y="6148809"/>
            <a:ext cx="12151743" cy="64633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kern="100" dirty="0" err="1">
                <a:latin typeface="Calibri" panose="020F0502020204030204" pitchFamily="34" charset="0"/>
                <a:cs typeface="宋体" panose="02010600030101010101" pitchFamily="2" charset="-122"/>
              </a:rPr>
              <a:t>Rondin</a:t>
            </a:r>
            <a:r>
              <a:rPr lang="en-US" altLang="zh-CN" kern="100" dirty="0">
                <a:latin typeface="Calibri" panose="020F0502020204030204" pitchFamily="34" charset="0"/>
                <a:cs typeface="宋体" panose="02010600030101010101" pitchFamily="2" charset="-122"/>
              </a:rPr>
              <a:t>, L. </a:t>
            </a:r>
            <a:r>
              <a:rPr lang="en-US" altLang="zh-CN" kern="100" dirty="0" err="1">
                <a:latin typeface="Calibri" panose="020F0502020204030204" pitchFamily="34" charset="0"/>
                <a:cs typeface="宋体" panose="02010600030101010101" pitchFamily="2" charset="-122"/>
              </a:rPr>
              <a:t>Tetienne</a:t>
            </a:r>
            <a:r>
              <a:rPr lang="en-US" altLang="zh-CN" kern="100" dirty="0">
                <a:latin typeface="Calibri" panose="020F0502020204030204" pitchFamily="34" charset="0"/>
                <a:cs typeface="宋体" panose="02010600030101010101" pitchFamily="2" charset="-122"/>
              </a:rPr>
              <a:t>, J. P., </a:t>
            </a:r>
            <a:r>
              <a:rPr lang="en-US" altLang="zh-CN" kern="100" dirty="0" err="1">
                <a:latin typeface="Calibri" panose="020F0502020204030204" pitchFamily="34" charset="0"/>
                <a:cs typeface="宋体" panose="02010600030101010101" pitchFamily="2" charset="-122"/>
              </a:rPr>
              <a:t>Hingant</a:t>
            </a:r>
            <a:r>
              <a:rPr lang="en-US" altLang="zh-CN" kern="100" dirty="0">
                <a:latin typeface="Calibri" panose="020F0502020204030204" pitchFamily="34" charset="0"/>
                <a:cs typeface="宋体" panose="02010600030101010101" pitchFamily="2" charset="-122"/>
              </a:rPr>
              <a:t>, T. et </a:t>
            </a:r>
            <a:r>
              <a:rPr lang="en-US" altLang="zh-CN" kern="100" dirty="0" err="1">
                <a:latin typeface="Calibri" panose="020F0502020204030204" pitchFamily="34" charset="0"/>
                <a:cs typeface="宋体" panose="02010600030101010101" pitchFamily="2" charset="-122"/>
              </a:rPr>
              <a:t>al.Magnetometry</a:t>
            </a:r>
            <a:r>
              <a:rPr lang="en-US" altLang="zh-CN" kern="100" dirty="0">
                <a:latin typeface="Calibri" panose="020F0502020204030204" pitchFamily="34" charset="0"/>
                <a:cs typeface="宋体" panose="02010600030101010101" pitchFamily="2" charset="-122"/>
              </a:rPr>
              <a:t> with nitrogen-vacancy defects in diamond. Rep. </a:t>
            </a:r>
            <a:r>
              <a:rPr lang="en-US" altLang="zh-CN" kern="100" dirty="0" err="1">
                <a:latin typeface="Calibri" panose="020F0502020204030204" pitchFamily="34" charset="0"/>
                <a:cs typeface="宋体" panose="02010600030101010101" pitchFamily="2" charset="-122"/>
              </a:rPr>
              <a:t>Prog</a:t>
            </a:r>
            <a:r>
              <a:rPr lang="en-US" altLang="zh-CN" kern="100" dirty="0">
                <a:latin typeface="Calibri" panose="020F0502020204030204" pitchFamily="34" charset="0"/>
                <a:cs typeface="宋体" panose="02010600030101010101" pitchFamily="2" charset="-122"/>
              </a:rPr>
              <a:t>. Phys.(2014) 77,056503.</a:t>
            </a:r>
            <a:endParaRPr lang="zh-CN" altLang="en-US" dirty="0"/>
          </a:p>
        </p:txBody>
      </p:sp>
      <p:sp>
        <p:nvSpPr>
          <p:cNvPr id="5" name="同侧圆角矩形 4"/>
          <p:cNvSpPr/>
          <p:nvPr/>
        </p:nvSpPr>
        <p:spPr>
          <a:xfrm>
            <a:off x="5279365" y="1679275"/>
            <a:ext cx="3496573" cy="1178944"/>
          </a:xfrm>
          <a:prstGeom prst="round2Same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8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NV  Center  +  AFM</a:t>
            </a:r>
            <a:endParaRPr lang="zh-CN" altLang="en-US"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extLst>
      <p:ext uri="{BB962C8B-B14F-4D97-AF65-F5344CB8AC3E}">
        <p14:creationId xmlns:p14="http://schemas.microsoft.com/office/powerpoint/2010/main" val="376762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104775"/>
            <a:ext cx="11768688" cy="2934564"/>
          </a:xfrm>
          <a:prstGeom prst="rect">
            <a:avLst/>
          </a:prstGeom>
        </p:spPr>
      </p:pic>
      <p:pic>
        <p:nvPicPr>
          <p:cNvPr id="4" name="图片 3"/>
          <p:cNvPicPr>
            <a:picLocks noChangeAspect="1"/>
          </p:cNvPicPr>
          <p:nvPr/>
        </p:nvPicPr>
        <p:blipFill>
          <a:blip r:embed="rId3"/>
          <a:stretch>
            <a:fillRect/>
          </a:stretch>
        </p:blipFill>
        <p:spPr>
          <a:xfrm>
            <a:off x="270295" y="4073466"/>
            <a:ext cx="6200841" cy="2338603"/>
          </a:xfrm>
          <a:prstGeom prst="rect">
            <a:avLst/>
          </a:prstGeom>
        </p:spPr>
      </p:pic>
      <p:pic>
        <p:nvPicPr>
          <p:cNvPr id="5" name="图片 4"/>
          <p:cNvPicPr>
            <a:picLocks noChangeAspect="1"/>
          </p:cNvPicPr>
          <p:nvPr/>
        </p:nvPicPr>
        <p:blipFill>
          <a:blip r:embed="rId4"/>
          <a:stretch>
            <a:fillRect/>
          </a:stretch>
        </p:blipFill>
        <p:spPr>
          <a:xfrm>
            <a:off x="5986074" y="3039339"/>
            <a:ext cx="5638841" cy="2695595"/>
          </a:xfrm>
          <a:prstGeom prst="rect">
            <a:avLst/>
          </a:prstGeom>
        </p:spPr>
      </p:pic>
      <p:sp>
        <p:nvSpPr>
          <p:cNvPr id="3" name="矩形 2"/>
          <p:cNvSpPr/>
          <p:nvPr/>
        </p:nvSpPr>
        <p:spPr>
          <a:xfrm>
            <a:off x="568214" y="3039339"/>
            <a:ext cx="6096000" cy="923330"/>
          </a:xfrm>
          <a:prstGeom prst="rect">
            <a:avLst/>
          </a:prstGeom>
        </p:spPr>
        <p:txBody>
          <a:bodyPr>
            <a:spAutoFit/>
          </a:bodyPr>
          <a:lstStyle/>
          <a:p>
            <a:r>
              <a:rPr lang="zh-CN" altLang="en-US" dirty="0"/>
              <a:t>Rondin, L. Tetienne, J. P., Hingant, T. et al.Magnetometry with nitrogen-vacancy defects in diamond. Rep. Prog. Phys.(2014) 77,056503.</a:t>
            </a:r>
          </a:p>
        </p:txBody>
      </p:sp>
      <p:sp>
        <p:nvSpPr>
          <p:cNvPr id="6" name="标题 1"/>
          <p:cNvSpPr txBox="1">
            <a:spLocks/>
          </p:cNvSpPr>
          <p:nvPr/>
        </p:nvSpPr>
        <p:spPr>
          <a:xfrm>
            <a:off x="6924136" y="5819786"/>
            <a:ext cx="3945146" cy="507430"/>
          </a:xfrm>
          <a:prstGeom prst="rect">
            <a:avLst/>
          </a:prstGeom>
          <a:solidFill>
            <a:schemeClr val="accent2">
              <a:lumMod val="20000"/>
              <a:lumOff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b="1" i="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Single electron spin detection</a:t>
            </a:r>
            <a:endParaRPr lang="zh-CN" altLang="en-US" sz="2400" b="1" i="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pic>
        <p:nvPicPr>
          <p:cNvPr id="11" name="图片 10"/>
          <p:cNvPicPr>
            <a:picLocks noChangeAspect="1"/>
          </p:cNvPicPr>
          <p:nvPr/>
        </p:nvPicPr>
        <p:blipFill>
          <a:blip r:embed="rId3"/>
          <a:stretch>
            <a:fillRect/>
          </a:stretch>
        </p:blipFill>
        <p:spPr>
          <a:xfrm>
            <a:off x="258793" y="4073466"/>
            <a:ext cx="6200841" cy="2338603"/>
          </a:xfrm>
          <a:prstGeom prst="rect">
            <a:avLst/>
          </a:prstGeom>
        </p:spPr>
      </p:pic>
      <p:pic>
        <p:nvPicPr>
          <p:cNvPr id="12" name="图片 11"/>
          <p:cNvPicPr>
            <a:picLocks noChangeAspect="1"/>
          </p:cNvPicPr>
          <p:nvPr/>
        </p:nvPicPr>
        <p:blipFill>
          <a:blip r:embed="rId4"/>
          <a:stretch>
            <a:fillRect/>
          </a:stretch>
        </p:blipFill>
        <p:spPr>
          <a:xfrm>
            <a:off x="5974572" y="3039339"/>
            <a:ext cx="5638841" cy="2695595"/>
          </a:xfrm>
          <a:prstGeom prst="rect">
            <a:avLst/>
          </a:prstGeom>
        </p:spPr>
      </p:pic>
    </p:spTree>
    <p:extLst>
      <p:ext uri="{BB962C8B-B14F-4D97-AF65-F5344CB8AC3E}">
        <p14:creationId xmlns:p14="http://schemas.microsoft.com/office/powerpoint/2010/main" val="261766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3106" y="144755"/>
            <a:ext cx="4881598" cy="6162720"/>
          </a:xfrm>
          <a:prstGeom prst="rect">
            <a:avLst/>
          </a:prstGeom>
        </p:spPr>
      </p:pic>
      <p:pic>
        <p:nvPicPr>
          <p:cNvPr id="4" name="图片 3"/>
          <p:cNvPicPr>
            <a:picLocks noChangeAspect="1"/>
          </p:cNvPicPr>
          <p:nvPr/>
        </p:nvPicPr>
        <p:blipFill>
          <a:blip r:embed="rId3"/>
          <a:stretch>
            <a:fillRect/>
          </a:stretch>
        </p:blipFill>
        <p:spPr>
          <a:xfrm>
            <a:off x="4800649" y="-119698"/>
            <a:ext cx="5718366" cy="5714171"/>
          </a:xfrm>
          <a:prstGeom prst="rect">
            <a:avLst/>
          </a:prstGeom>
        </p:spPr>
      </p:pic>
      <p:sp>
        <p:nvSpPr>
          <p:cNvPr id="3" name="矩形 2"/>
          <p:cNvSpPr/>
          <p:nvPr/>
        </p:nvSpPr>
        <p:spPr>
          <a:xfrm>
            <a:off x="0" y="6147758"/>
            <a:ext cx="7079412" cy="646331"/>
          </a:xfrm>
          <a:prstGeom prst="rect">
            <a:avLst/>
          </a:prstGeom>
        </p:spPr>
        <p:txBody>
          <a:bodyPr wrap="square">
            <a:spAutoFit/>
          </a:bodyPr>
          <a:lstStyle/>
          <a:p>
            <a:r>
              <a:rPr lang="en-US" altLang="zh-CN" dirty="0" err="1"/>
              <a:t>Rondin</a:t>
            </a:r>
            <a:r>
              <a:rPr lang="en-US" altLang="zh-CN" dirty="0"/>
              <a:t>, L. </a:t>
            </a:r>
            <a:r>
              <a:rPr lang="en-US" altLang="zh-CN" dirty="0" err="1"/>
              <a:t>Tetienne</a:t>
            </a:r>
            <a:r>
              <a:rPr lang="en-US" altLang="zh-CN" dirty="0"/>
              <a:t>, J. P., </a:t>
            </a:r>
            <a:r>
              <a:rPr lang="en-US" altLang="zh-CN" dirty="0" err="1"/>
              <a:t>Hingant</a:t>
            </a:r>
            <a:r>
              <a:rPr lang="en-US" altLang="zh-CN" dirty="0"/>
              <a:t>, T. et </a:t>
            </a:r>
            <a:r>
              <a:rPr lang="en-US" altLang="zh-CN" dirty="0" err="1"/>
              <a:t>al.Magnetometry</a:t>
            </a:r>
            <a:r>
              <a:rPr lang="en-US" altLang="zh-CN" dirty="0"/>
              <a:t> with nitrogen-vacancy defects in diamond. Rep. </a:t>
            </a:r>
            <a:r>
              <a:rPr lang="en-US" altLang="zh-CN" dirty="0" err="1"/>
              <a:t>Prog</a:t>
            </a:r>
            <a:r>
              <a:rPr lang="en-US" altLang="zh-CN" dirty="0"/>
              <a:t>. Phys.(2014) 77,056503.</a:t>
            </a:r>
            <a:endParaRPr lang="zh-CN" altLang="en-US" dirty="0"/>
          </a:p>
        </p:txBody>
      </p:sp>
      <p:sp>
        <p:nvSpPr>
          <p:cNvPr id="5" name="右箭头 4"/>
          <p:cNvSpPr/>
          <p:nvPr/>
        </p:nvSpPr>
        <p:spPr>
          <a:xfrm rot="20024965">
            <a:off x="1339717" y="2035834"/>
            <a:ext cx="3237781" cy="575094"/>
          </a:xfrm>
          <a:prstGeom prst="rightArrow">
            <a:avLst>
              <a:gd name="adj1" fmla="val 34000"/>
              <a:gd name="adj2" fmla="val 72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456981" y="1046672"/>
            <a:ext cx="5957978" cy="12076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t>First </a:t>
            </a:r>
            <a:r>
              <a:rPr lang="zh-CN" altLang="en-US" dirty="0" smtClean="0"/>
              <a:t>experimental demonstration of magnetic </a:t>
            </a:r>
            <a:r>
              <a:rPr lang="zh-CN" altLang="en-US" dirty="0"/>
              <a:t>gradient imaging .</a:t>
            </a:r>
          </a:p>
        </p:txBody>
      </p:sp>
      <p:sp>
        <p:nvSpPr>
          <p:cNvPr id="8" name="矩形 7"/>
          <p:cNvSpPr/>
          <p:nvPr/>
        </p:nvSpPr>
        <p:spPr>
          <a:xfrm>
            <a:off x="0" y="6156635"/>
            <a:ext cx="7079412" cy="646331"/>
          </a:xfrm>
          <a:prstGeom prst="rect">
            <a:avLst/>
          </a:prstGeom>
        </p:spPr>
        <p:txBody>
          <a:bodyPr wrap="square">
            <a:spAutoFit/>
          </a:bodyPr>
          <a:lstStyle/>
          <a:p>
            <a:r>
              <a:rPr lang="en-US" altLang="zh-CN" dirty="0" err="1"/>
              <a:t>Rondin</a:t>
            </a:r>
            <a:r>
              <a:rPr lang="en-US" altLang="zh-CN" dirty="0"/>
              <a:t>, L. </a:t>
            </a:r>
            <a:r>
              <a:rPr lang="en-US" altLang="zh-CN" dirty="0" err="1"/>
              <a:t>Tetienne</a:t>
            </a:r>
            <a:r>
              <a:rPr lang="en-US" altLang="zh-CN" dirty="0"/>
              <a:t>, J. P., </a:t>
            </a:r>
            <a:r>
              <a:rPr lang="en-US" altLang="zh-CN" dirty="0" err="1"/>
              <a:t>Hingant</a:t>
            </a:r>
            <a:r>
              <a:rPr lang="en-US" altLang="zh-CN" dirty="0"/>
              <a:t>, T. et </a:t>
            </a:r>
            <a:r>
              <a:rPr lang="en-US" altLang="zh-CN" dirty="0" err="1"/>
              <a:t>al.Magnetometry</a:t>
            </a:r>
            <a:r>
              <a:rPr lang="en-US" altLang="zh-CN" dirty="0"/>
              <a:t> with nitrogen-vacancy defects in diamond. Rep. </a:t>
            </a:r>
            <a:r>
              <a:rPr lang="en-US" altLang="zh-CN" dirty="0" err="1"/>
              <a:t>Prog</a:t>
            </a:r>
            <a:r>
              <a:rPr lang="en-US" altLang="zh-CN" dirty="0"/>
              <a:t>. Phys.(2014) 77,056503.</a:t>
            </a:r>
            <a:endParaRPr lang="zh-CN" altLang="en-US" dirty="0"/>
          </a:p>
        </p:txBody>
      </p:sp>
      <p:sp>
        <p:nvSpPr>
          <p:cNvPr id="7" name="矩形 6"/>
          <p:cNvSpPr/>
          <p:nvPr/>
        </p:nvSpPr>
        <p:spPr>
          <a:xfrm>
            <a:off x="5952226" y="5678953"/>
            <a:ext cx="6343291" cy="338554"/>
          </a:xfrm>
          <a:prstGeom prst="rect">
            <a:avLst/>
          </a:prstGeom>
        </p:spPr>
        <p:txBody>
          <a:bodyPr wrap="square">
            <a:spAutoFit/>
          </a:bodyPr>
          <a:lstStyle/>
          <a:p>
            <a:r>
              <a:rPr lang="en-US" altLang="zh-CN" sz="1600" i="1" dirty="0" smtClean="0"/>
              <a:t>AFM+MFM (Magnetic Force Microscope) </a:t>
            </a:r>
            <a:r>
              <a:rPr lang="en-US" altLang="zh-CN" sz="1600" i="1" dirty="0" err="1" smtClean="0"/>
              <a:t>Permalloy</a:t>
            </a:r>
            <a:r>
              <a:rPr lang="en-US" altLang="zh-CN" sz="1600" i="1" dirty="0" smtClean="0"/>
              <a:t>(</a:t>
            </a:r>
            <a:r>
              <a:rPr lang="zh-CN" altLang="en-US" sz="1600" i="1" dirty="0" smtClean="0"/>
              <a:t>坡莫合金</a:t>
            </a:r>
            <a:r>
              <a:rPr lang="en-US" altLang="zh-CN" sz="1600" i="1" dirty="0" smtClean="0"/>
              <a:t>) </a:t>
            </a:r>
            <a:endParaRPr lang="zh-CN" altLang="en-US" sz="1600" i="1" dirty="0"/>
          </a:p>
        </p:txBody>
      </p:sp>
      <p:sp>
        <p:nvSpPr>
          <p:cNvPr id="9" name="矩形 8"/>
          <p:cNvSpPr/>
          <p:nvPr/>
        </p:nvSpPr>
        <p:spPr>
          <a:xfrm>
            <a:off x="7154173" y="6156635"/>
            <a:ext cx="5578415" cy="369332"/>
          </a:xfrm>
          <a:prstGeom prst="rect">
            <a:avLst/>
          </a:prstGeom>
        </p:spPr>
        <p:txBody>
          <a:bodyPr wrap="square">
            <a:spAutoFit/>
          </a:bodyPr>
          <a:lstStyle/>
          <a:p>
            <a:r>
              <a:rPr lang="zh-CN" altLang="en-US" dirty="0"/>
              <a:t>Rondin L et </a:t>
            </a:r>
            <a:r>
              <a:rPr lang="zh-CN" altLang="en-US" dirty="0" smtClean="0"/>
              <a:t>Nature </a:t>
            </a:r>
            <a:r>
              <a:rPr lang="zh-CN" altLang="en-US" dirty="0"/>
              <a:t>Commun. 4 </a:t>
            </a:r>
            <a:r>
              <a:rPr lang="zh-CN" altLang="en-US" dirty="0" smtClean="0"/>
              <a:t>2279，</a:t>
            </a:r>
            <a:r>
              <a:rPr lang="en-US" altLang="zh-CN" dirty="0" smtClean="0"/>
              <a:t>2013</a:t>
            </a:r>
            <a:endParaRPr lang="zh-CN" altLang="en-US" dirty="0"/>
          </a:p>
        </p:txBody>
      </p:sp>
      <p:sp>
        <p:nvSpPr>
          <p:cNvPr id="10" name="右箭头 9"/>
          <p:cNvSpPr/>
          <p:nvPr/>
        </p:nvSpPr>
        <p:spPr>
          <a:xfrm rot="9996711">
            <a:off x="4236069" y="4305982"/>
            <a:ext cx="2535400" cy="575094"/>
          </a:xfrm>
          <a:prstGeom prst="rightArrow">
            <a:avLst>
              <a:gd name="adj1" fmla="val 34000"/>
              <a:gd name="adj2" fmla="val 72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p:nvSpPr>
        <p:spPr>
          <a:xfrm>
            <a:off x="1247955" y="3916392"/>
            <a:ext cx="2955985" cy="14159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Magnetic Vortex Core</a:t>
            </a:r>
            <a:endParaRPr lang="zh-CN" altLang="en-US" dirty="0"/>
          </a:p>
        </p:txBody>
      </p:sp>
    </p:spTree>
    <p:extLst>
      <p:ext uri="{BB962C8B-B14F-4D97-AF65-F5344CB8AC3E}">
        <p14:creationId xmlns:p14="http://schemas.microsoft.com/office/powerpoint/2010/main" val="12425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93880"/>
            <a:ext cx="10515600" cy="1325563"/>
          </a:xfrm>
          <a:solidFill>
            <a:schemeClr val="accent2"/>
          </a:solidFill>
        </p:spPr>
        <p:style>
          <a:lnRef idx="2">
            <a:schemeClr val="accent2"/>
          </a:lnRef>
          <a:fillRef idx="1">
            <a:schemeClr val="lt1"/>
          </a:fillRef>
          <a:effectRef idx="0">
            <a:schemeClr val="accent2"/>
          </a:effectRef>
          <a:fontRef idx="minor">
            <a:schemeClr val="dk1"/>
          </a:fontRef>
        </p:style>
        <p:txBody>
          <a:bodyPr/>
          <a:lstStyle/>
          <a:p>
            <a:pPr algn="ctr"/>
            <a:r>
              <a:rPr lang="en-US" altLang="zh-CN" b="1" dirty="0" smtClean="0"/>
              <a:t>Outline</a:t>
            </a:r>
            <a:endParaRPr lang="zh-CN" altLang="en-US" b="1" dirty="0"/>
          </a:p>
        </p:txBody>
      </p:sp>
      <p:sp>
        <p:nvSpPr>
          <p:cNvPr id="3" name="内容占位符 2"/>
          <p:cNvSpPr>
            <a:spLocks noGrp="1"/>
          </p:cNvSpPr>
          <p:nvPr>
            <p:ph idx="1"/>
          </p:nvPr>
        </p:nvSpPr>
        <p:spPr/>
        <p:txBody>
          <a:bodyPr>
            <a:normAutofit/>
          </a:bodyPr>
          <a:lstStyle/>
          <a:p>
            <a:r>
              <a:rPr lang="en-US" altLang="zh-CN" dirty="0" smtClean="0">
                <a:solidFill>
                  <a:srgbClr val="FF0000"/>
                </a:solidFill>
              </a:rPr>
              <a:t>Brief </a:t>
            </a:r>
            <a:r>
              <a:rPr lang="en-US" altLang="zh-CN" dirty="0" err="1" smtClean="0">
                <a:solidFill>
                  <a:srgbClr val="FF0000"/>
                </a:solidFill>
              </a:rPr>
              <a:t>Introduction&amp;Background</a:t>
            </a:r>
            <a:endParaRPr lang="en-US" altLang="zh-CN" dirty="0" smtClean="0">
              <a:solidFill>
                <a:srgbClr val="FF0000"/>
              </a:solidFill>
            </a:endParaRPr>
          </a:p>
          <a:p>
            <a:pPr marL="0" indent="0">
              <a:buNone/>
            </a:pPr>
            <a:endParaRPr lang="en-US" altLang="zh-CN" dirty="0"/>
          </a:p>
          <a:p>
            <a:r>
              <a:rPr lang="en-US" altLang="zh-CN" dirty="0" smtClean="0"/>
              <a:t>Applications</a:t>
            </a:r>
          </a:p>
          <a:p>
            <a:endParaRPr lang="en-US" altLang="zh-CN" dirty="0" smtClean="0"/>
          </a:p>
          <a:p>
            <a:r>
              <a:rPr lang="en-US" altLang="zh-CN" dirty="0" smtClean="0"/>
              <a:t>Summary</a:t>
            </a:r>
          </a:p>
          <a:p>
            <a:endParaRPr lang="en-US" altLang="zh-CN" dirty="0"/>
          </a:p>
          <a:p>
            <a:r>
              <a:rPr lang="en-US" altLang="zh-CN" dirty="0" smtClean="0"/>
              <a:t>Challenges</a:t>
            </a:r>
          </a:p>
        </p:txBody>
      </p:sp>
    </p:spTree>
    <p:extLst>
      <p:ext uri="{BB962C8B-B14F-4D97-AF65-F5344CB8AC3E}">
        <p14:creationId xmlns:p14="http://schemas.microsoft.com/office/powerpoint/2010/main" val="403150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621629" y="1484126"/>
            <a:ext cx="9939387" cy="3364598"/>
          </a:xfrm>
          <a:prstGeom prst="rect">
            <a:avLst/>
          </a:prstGeom>
        </p:spPr>
      </p:pic>
      <p:sp>
        <p:nvSpPr>
          <p:cNvPr id="6" name="矩形 5"/>
          <p:cNvSpPr/>
          <p:nvPr/>
        </p:nvSpPr>
        <p:spPr>
          <a:xfrm>
            <a:off x="207035" y="4848724"/>
            <a:ext cx="11789434" cy="1200329"/>
          </a:xfrm>
          <a:prstGeom prst="rect">
            <a:avLst/>
          </a:prstGeom>
        </p:spPr>
        <p:txBody>
          <a:bodyPr wrap="square">
            <a:spAutoFit/>
          </a:bodyPr>
          <a:lstStyle/>
          <a:p>
            <a:r>
              <a:rPr lang="zh-CN" altLang="en-US" dirty="0"/>
              <a:t>(a) Geometry of the experiment. A single NV defect implanted near the diamond surface is used to detect proton spins within liquid and solid organic samples placed on the crystal surface. (b) NMR spectrum of statistically polarized nuclei in the vicinity of the shallow implanted NV centre, including a strong contribution of 13C nuclei inside the diamond matrix and a weaker component of 1H </a:t>
            </a:r>
            <a:r>
              <a:rPr lang="zh-CN" altLang="en-US" dirty="0" smtClean="0"/>
              <a:t>nuclei on </a:t>
            </a:r>
            <a:r>
              <a:rPr lang="zh-CN" altLang="en-US" dirty="0"/>
              <a:t>the diamond surface.</a:t>
            </a:r>
          </a:p>
        </p:txBody>
      </p:sp>
      <p:sp>
        <p:nvSpPr>
          <p:cNvPr id="7" name="矩形 6"/>
          <p:cNvSpPr/>
          <p:nvPr/>
        </p:nvSpPr>
        <p:spPr>
          <a:xfrm>
            <a:off x="7030587" y="6418384"/>
            <a:ext cx="5728624" cy="369332"/>
          </a:xfrm>
          <a:prstGeom prst="rect">
            <a:avLst/>
          </a:prstGeom>
        </p:spPr>
        <p:txBody>
          <a:bodyPr wrap="square">
            <a:spAutoFit/>
          </a:bodyPr>
          <a:lstStyle/>
          <a:p>
            <a:r>
              <a:rPr lang="en-US" altLang="zh-CN" dirty="0" smtClean="0"/>
              <a:t>@</a:t>
            </a:r>
            <a:r>
              <a:rPr lang="zh-CN" altLang="en-US" dirty="0" smtClean="0"/>
              <a:t>Staudacher </a:t>
            </a:r>
            <a:r>
              <a:rPr lang="zh-CN" altLang="en-US" dirty="0"/>
              <a:t>T et al </a:t>
            </a:r>
            <a:r>
              <a:rPr lang="zh-CN" altLang="en-US" dirty="0" smtClean="0"/>
              <a:t>，Science ，339 561，</a:t>
            </a:r>
            <a:r>
              <a:rPr lang="en-US" altLang="zh-CN" dirty="0" smtClean="0"/>
              <a:t>2013</a:t>
            </a:r>
            <a:endParaRPr lang="zh-CN" altLang="en-US" dirty="0"/>
          </a:p>
        </p:txBody>
      </p:sp>
      <p:sp>
        <p:nvSpPr>
          <p:cNvPr id="8" name="标题 7"/>
          <p:cNvSpPr>
            <a:spLocks noGrp="1"/>
          </p:cNvSpPr>
          <p:nvPr>
            <p:ph type="title"/>
          </p:nvPr>
        </p:nvSpPr>
        <p:spPr>
          <a:xfrm>
            <a:off x="621629" y="109268"/>
            <a:ext cx="10211327" cy="113779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zh-CN" sz="2800" b="1" dirty="0" smtClean="0">
                <a:solidFill>
                  <a:schemeClr val="tx1"/>
                </a:solidFill>
              </a:rPr>
              <a:t>Applications</a:t>
            </a:r>
            <a:r>
              <a:rPr kumimoji="1" lang="zh-CN" altLang="en-US" sz="2800" b="1" dirty="0" smtClean="0">
                <a:solidFill>
                  <a:schemeClr val="tx1"/>
                </a:solidFill>
              </a:rPr>
              <a:t> </a:t>
            </a:r>
            <a:r>
              <a:rPr kumimoji="1" lang="en-US" altLang="zh-CN" sz="2800" b="1" dirty="0" smtClean="0">
                <a:solidFill>
                  <a:schemeClr val="tx1"/>
                </a:solidFill>
              </a:rPr>
              <a:t>in</a:t>
            </a:r>
            <a:r>
              <a:rPr kumimoji="1" lang="zh-CN" altLang="en-US" sz="2800" b="1" dirty="0" smtClean="0">
                <a:solidFill>
                  <a:schemeClr val="tx1"/>
                </a:solidFill>
              </a:rPr>
              <a:t> </a:t>
            </a:r>
            <a:r>
              <a:rPr kumimoji="1" lang="en-US" altLang="zh-CN" sz="2800" b="1" dirty="0" smtClean="0">
                <a:solidFill>
                  <a:schemeClr val="tx1"/>
                </a:solidFill>
              </a:rPr>
              <a:t>nanoscale</a:t>
            </a:r>
            <a:r>
              <a:rPr kumimoji="1" lang="zh-CN" altLang="en-US" sz="2800" b="1" dirty="0" smtClean="0">
                <a:solidFill>
                  <a:schemeClr val="tx1"/>
                </a:solidFill>
              </a:rPr>
              <a:t> </a:t>
            </a:r>
            <a:r>
              <a:rPr kumimoji="1" lang="en-US" altLang="zh-CN" sz="2800" b="1" dirty="0" smtClean="0">
                <a:solidFill>
                  <a:schemeClr val="tx1"/>
                </a:solidFill>
              </a:rPr>
              <a:t>NMR/MRI</a:t>
            </a:r>
            <a:r>
              <a:rPr kumimoji="1" lang="zh-CN" altLang="en-US" sz="2800" b="1" dirty="0" smtClean="0">
                <a:solidFill>
                  <a:schemeClr val="tx1"/>
                </a:solidFill>
              </a:rPr>
              <a:t> </a:t>
            </a:r>
            <a:r>
              <a:rPr kumimoji="1" lang="en-US" altLang="zh-CN" sz="2800" b="1" dirty="0" smtClean="0">
                <a:solidFill>
                  <a:schemeClr val="tx1"/>
                </a:solidFill>
              </a:rPr>
              <a:t>spectroscopy</a:t>
            </a:r>
            <a:endParaRPr kumimoji="1" lang="zh-CN" altLang="en-US" sz="2800" b="1" baseline="-25000" dirty="0">
              <a:solidFill>
                <a:schemeClr val="tx1"/>
              </a:solidFill>
            </a:endParaRPr>
          </a:p>
        </p:txBody>
      </p:sp>
    </p:spTree>
    <p:extLst>
      <p:ext uri="{BB962C8B-B14F-4D97-AF65-F5344CB8AC3E}">
        <p14:creationId xmlns:p14="http://schemas.microsoft.com/office/powerpoint/2010/main" val="355321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lnSpcReduction="10000"/>
          </a:bodyPr>
          <a:lstStyle/>
          <a:p>
            <a:r>
              <a:rPr lang="en-US" altLang="zh-CN" dirty="0" smtClean="0"/>
              <a:t>Brief </a:t>
            </a:r>
            <a:r>
              <a:rPr lang="en-US" altLang="zh-CN" dirty="0" err="1" smtClean="0"/>
              <a:t>Introduction&amp;Background</a:t>
            </a:r>
            <a:endParaRPr lang="en-US" altLang="zh-CN" dirty="0" smtClean="0"/>
          </a:p>
          <a:p>
            <a:endParaRPr lang="en-US" altLang="zh-CN" dirty="0" smtClean="0"/>
          </a:p>
          <a:p>
            <a:pPr>
              <a:lnSpc>
                <a:spcPct val="100000"/>
              </a:lnSpc>
            </a:pPr>
            <a:r>
              <a:rPr lang="en-US" altLang="zh-CN" dirty="0"/>
              <a:t>Experimental methods and demonstrations</a:t>
            </a:r>
          </a:p>
          <a:p>
            <a:pPr marL="0" indent="0">
              <a:buNone/>
            </a:pPr>
            <a:endParaRPr lang="en-US" altLang="zh-CN" dirty="0"/>
          </a:p>
          <a:p>
            <a:r>
              <a:rPr lang="en-US" altLang="zh-CN" dirty="0"/>
              <a:t>Applications</a:t>
            </a:r>
          </a:p>
          <a:p>
            <a:endParaRPr lang="en-US" altLang="zh-CN" dirty="0" smtClean="0"/>
          </a:p>
          <a:p>
            <a:pPr>
              <a:lnSpc>
                <a:spcPct val="100000"/>
              </a:lnSpc>
            </a:pPr>
            <a:r>
              <a:rPr lang="en-US" altLang="zh-CN" dirty="0">
                <a:solidFill>
                  <a:srgbClr val="FF0000"/>
                </a:solidFill>
              </a:rPr>
              <a:t>Summary</a:t>
            </a:r>
          </a:p>
          <a:p>
            <a:endParaRPr lang="en-US" altLang="zh-CN" dirty="0"/>
          </a:p>
          <a:p>
            <a:r>
              <a:rPr lang="en-US" altLang="zh-CN" dirty="0" smtClean="0"/>
              <a:t>Challenges</a:t>
            </a:r>
          </a:p>
        </p:txBody>
      </p:sp>
      <p:sp>
        <p:nvSpPr>
          <p:cNvPr id="4" name="标题 3"/>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179338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12377" y="162544"/>
            <a:ext cx="11704320" cy="6247864"/>
          </a:xfrm>
          <a:prstGeom prst="rect">
            <a:avLst/>
          </a:prstGeom>
        </p:spPr>
        <p:txBody>
          <a:bodyPr wrap="square">
            <a:spAutoFit/>
          </a:bodyPr>
          <a:lstStyle/>
          <a:p>
            <a:pPr marL="342900" indent="-342900">
              <a:buFont typeface="Arial" panose="020B0604020202020204" pitchFamily="34" charset="0"/>
              <a:buChar char="•"/>
            </a:pPr>
            <a:r>
              <a:rPr lang="en-US" altLang="zh-CN" sz="2000" dirty="0" smtClean="0"/>
              <a:t>Diamond </a:t>
            </a:r>
            <a:r>
              <a:rPr lang="en-US" altLang="zh-CN" sz="2000" dirty="0"/>
              <a:t>color centers are fluorescent impurities in diamond. </a:t>
            </a:r>
          </a:p>
          <a:p>
            <a:pPr marL="342900" indent="-342900">
              <a:buFont typeface="Arial" panose="020B0604020202020204" pitchFamily="34" charset="0"/>
              <a:buChar char="•"/>
            </a:pPr>
            <a:endParaRPr lang="en-US" altLang="zh-CN" sz="2000" dirty="0" smtClean="0"/>
          </a:p>
          <a:p>
            <a:pPr marL="342900" indent="-342900">
              <a:buFont typeface="Arial" panose="020B0604020202020204" pitchFamily="34" charset="0"/>
              <a:buChar char="•"/>
            </a:pPr>
            <a:r>
              <a:rPr lang="en-US" altLang="zh-CN" sz="2000" dirty="0" smtClean="0"/>
              <a:t>The </a:t>
            </a:r>
            <a:r>
              <a:rPr lang="en-US" altLang="zh-CN" sz="2000" dirty="0"/>
              <a:t>NV center is a color center consisting of a substitutional nitrogen and a lattice vacancy. The luminescence of the NV center is extremely robust, with no bleaching or blinking under normal conditions</a:t>
            </a:r>
            <a:r>
              <a:rPr lang="en-US" altLang="zh-CN" sz="2000" dirty="0" smtClean="0"/>
              <a:t>.</a:t>
            </a:r>
          </a:p>
          <a:p>
            <a:pPr marL="342900" indent="-342900">
              <a:buFont typeface="Arial" panose="020B0604020202020204" pitchFamily="34" charset="0"/>
              <a:buChar char="•"/>
            </a:pPr>
            <a:endParaRPr lang="en-US" altLang="zh-CN" sz="2000" dirty="0"/>
          </a:p>
          <a:p>
            <a:pPr marL="342900" indent="-342900">
              <a:buFont typeface="Arial" panose="020B0604020202020204" pitchFamily="34" charset="0"/>
              <a:buChar char="•"/>
            </a:pPr>
            <a:r>
              <a:rPr lang="en-US" altLang="zh-CN" sz="2000" dirty="0" smtClean="0"/>
              <a:t> </a:t>
            </a:r>
            <a:r>
              <a:rPr lang="en-US" altLang="zh-CN" sz="2000" dirty="0"/>
              <a:t>NV centers can be embedded in nanocrystals down to 4–5 nm in size. Diamond nanocrystals are chemically very robust, nontoxic, and easily functionalized for biological targeting.</a:t>
            </a:r>
          </a:p>
          <a:p>
            <a:pPr marL="342900" indent="-342900">
              <a:buFont typeface="Arial" panose="020B0604020202020204" pitchFamily="34" charset="0"/>
              <a:buChar char="•"/>
            </a:pPr>
            <a:endParaRPr lang="en-US" altLang="zh-CN" sz="2000" dirty="0"/>
          </a:p>
          <a:p>
            <a:pPr marL="342900" indent="-342900">
              <a:buFont typeface="Arial" panose="020B0604020202020204" pitchFamily="34" charset="0"/>
              <a:buChar char="•"/>
            </a:pPr>
            <a:r>
              <a:rPr lang="en-US" altLang="zh-CN" sz="2000" dirty="0" smtClean="0"/>
              <a:t>The </a:t>
            </a:r>
            <a:r>
              <a:rPr lang="en-US" altLang="zh-CN" sz="2000" dirty="0"/>
              <a:t>unique features </a:t>
            </a:r>
            <a:r>
              <a:rPr lang="en-US" altLang="zh-CN" sz="2000" dirty="0" err="1"/>
              <a:t>ofthe</a:t>
            </a:r>
            <a:r>
              <a:rPr lang="en-US" altLang="zh-CN" sz="2000" dirty="0"/>
              <a:t> </a:t>
            </a:r>
            <a:r>
              <a:rPr lang="en-US" altLang="zh-CN" sz="2000" dirty="0" err="1"/>
              <a:t>NVcenter</a:t>
            </a:r>
            <a:r>
              <a:rPr lang="en-US" altLang="zh-CN" sz="2000" dirty="0"/>
              <a:t> are its magnetic (spin triplet) ground state and the dependence of its fluorescence intensity on the spin orientation. This feature is utilized to add (magnetic) sensing capabilities</a:t>
            </a:r>
            <a:r>
              <a:rPr lang="en-US" altLang="zh-CN" sz="2000" dirty="0" smtClean="0"/>
              <a:t>.</a:t>
            </a:r>
          </a:p>
          <a:p>
            <a:pPr marL="342900" indent="-342900">
              <a:buFont typeface="Arial" panose="020B0604020202020204" pitchFamily="34" charset="0"/>
              <a:buChar char="•"/>
            </a:pPr>
            <a:endParaRPr lang="en-US" altLang="zh-CN" sz="2000" dirty="0"/>
          </a:p>
          <a:p>
            <a:pPr marL="342900" indent="-342900">
              <a:buFont typeface="Arial" panose="020B0604020202020204" pitchFamily="34" charset="0"/>
              <a:buChar char="•"/>
            </a:pPr>
            <a:r>
              <a:rPr lang="en-US" altLang="zh-CN" sz="2000" dirty="0" smtClean="0"/>
              <a:t> </a:t>
            </a:r>
            <a:r>
              <a:rPr lang="en-US" altLang="zh-CN" sz="2000" dirty="0"/>
              <a:t>EPR spectra </a:t>
            </a:r>
            <a:r>
              <a:rPr lang="en-US" altLang="zh-CN" sz="2000" dirty="0" smtClean="0"/>
              <a:t>of single NV centers </a:t>
            </a:r>
            <a:r>
              <a:rPr lang="en-US" altLang="zh-CN" sz="2000" dirty="0"/>
              <a:t>can be detected by measuring the fluorescence intensity in response to microwave irradiation (ODMR technique</a:t>
            </a:r>
            <a:r>
              <a:rPr lang="en-US" altLang="zh-CN" sz="2000" dirty="0" smtClean="0"/>
              <a:t>).</a:t>
            </a:r>
          </a:p>
          <a:p>
            <a:pPr marL="342900" indent="-342900">
              <a:buFont typeface="Arial" panose="020B0604020202020204" pitchFamily="34" charset="0"/>
              <a:buChar char="•"/>
            </a:pPr>
            <a:endParaRPr lang="en-US" altLang="zh-CN" sz="2000" dirty="0"/>
          </a:p>
          <a:p>
            <a:pPr marL="342900" indent="-342900">
              <a:buFont typeface="Arial" panose="020B0604020202020204" pitchFamily="34" charset="0"/>
              <a:buChar char="•"/>
            </a:pPr>
            <a:r>
              <a:rPr lang="en-US" altLang="zh-CN" sz="2000" dirty="0" smtClean="0"/>
              <a:t>Sensing </a:t>
            </a:r>
            <a:r>
              <a:rPr lang="en-US" altLang="zh-CN" sz="2000" dirty="0"/>
              <a:t>is performed by monitoring shifts of the EPR spectra due to external perturbations. Perturbations can be generated by many means, including magnetic and electric fields, temperature, spatial orientation, strain, pressure, and other physical </a:t>
            </a:r>
            <a:r>
              <a:rPr lang="en-US" altLang="zh-CN" sz="2000" dirty="0" smtClean="0"/>
              <a:t>parameters.</a:t>
            </a:r>
          </a:p>
          <a:p>
            <a:pPr marL="342900" indent="-342900">
              <a:buFont typeface="Arial" panose="020B0604020202020204" pitchFamily="34" charset="0"/>
              <a:buChar char="•"/>
            </a:pPr>
            <a:endParaRPr lang="en-US" altLang="zh-CN" sz="2000" dirty="0"/>
          </a:p>
          <a:p>
            <a:pPr marL="342900" indent="-342900">
              <a:buFont typeface="Arial" panose="020B0604020202020204" pitchFamily="34" charset="0"/>
              <a:buChar char="•"/>
            </a:pPr>
            <a:r>
              <a:rPr lang="en-US" altLang="zh-CN" sz="2000" dirty="0" smtClean="0"/>
              <a:t>NV </a:t>
            </a:r>
            <a:r>
              <a:rPr lang="en-US" altLang="zh-CN" sz="2000" dirty="0"/>
              <a:t>centers can be embedded in nanocrystals, sensor arrays, and scanning probe heads,</a:t>
            </a:r>
          </a:p>
          <a:p>
            <a:pPr marL="342900" indent="-342900">
              <a:buFont typeface="Arial" panose="020B0604020202020204" pitchFamily="34" charset="0"/>
              <a:buChar char="•"/>
            </a:pPr>
            <a:r>
              <a:rPr lang="en-US" altLang="zh-CN" sz="2000" dirty="0"/>
              <a:t>giving rise to an extraordinary variety of possible applications.</a:t>
            </a:r>
            <a:endParaRPr lang="zh-CN" altLang="en-US" sz="2000" dirty="0"/>
          </a:p>
        </p:txBody>
      </p:sp>
    </p:spTree>
    <p:extLst>
      <p:ext uri="{BB962C8B-B14F-4D97-AF65-F5344CB8AC3E}">
        <p14:creationId xmlns:p14="http://schemas.microsoft.com/office/powerpoint/2010/main" val="84761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r>
              <a:rPr lang="en-US" altLang="zh-CN" dirty="0" smtClean="0"/>
              <a:t>Brief </a:t>
            </a:r>
            <a:r>
              <a:rPr lang="en-US" altLang="zh-CN" dirty="0" err="1" smtClean="0"/>
              <a:t>Introduction&amp;Background</a:t>
            </a:r>
            <a:endParaRPr lang="en-US" altLang="zh-CN" dirty="0" smtClean="0"/>
          </a:p>
          <a:p>
            <a:pPr marL="0" indent="0">
              <a:buNone/>
            </a:pPr>
            <a:endParaRPr lang="en-US" altLang="zh-CN" dirty="0"/>
          </a:p>
          <a:p>
            <a:r>
              <a:rPr lang="en-US" altLang="zh-CN" dirty="0"/>
              <a:t>Applications</a:t>
            </a:r>
          </a:p>
          <a:p>
            <a:endParaRPr lang="en-US" altLang="zh-CN" dirty="0" smtClean="0"/>
          </a:p>
          <a:p>
            <a:r>
              <a:rPr lang="en-US" altLang="zh-CN" dirty="0" smtClean="0"/>
              <a:t>Summary</a:t>
            </a:r>
          </a:p>
          <a:p>
            <a:endParaRPr lang="en-US" altLang="zh-CN" dirty="0"/>
          </a:p>
          <a:p>
            <a:r>
              <a:rPr lang="en-US" altLang="zh-CN" dirty="0" smtClean="0">
                <a:solidFill>
                  <a:srgbClr val="FF0000"/>
                </a:solidFill>
              </a:rPr>
              <a:t>Challenges</a:t>
            </a:r>
          </a:p>
        </p:txBody>
      </p:sp>
      <p:sp>
        <p:nvSpPr>
          <p:cNvPr id="4" name="标题 3"/>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180862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524000" y="379655"/>
            <a:ext cx="9144000" cy="70210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en-US" altLang="zh-CN" sz="2800" b="1" dirty="0">
                <a:solidFill>
                  <a:schemeClr val="tx1"/>
                </a:solidFill>
              </a:rPr>
              <a:t>Surface</a:t>
            </a:r>
            <a:r>
              <a:rPr kumimoji="1" lang="zh-CN" altLang="en-US" sz="2800" b="1" dirty="0">
                <a:solidFill>
                  <a:schemeClr val="tx1"/>
                </a:solidFill>
              </a:rPr>
              <a:t> </a:t>
            </a:r>
            <a:r>
              <a:rPr kumimoji="1" lang="en-US" altLang="zh-CN" sz="2800" b="1" dirty="0">
                <a:solidFill>
                  <a:schemeClr val="tx1"/>
                </a:solidFill>
              </a:rPr>
              <a:t>Effects</a:t>
            </a:r>
            <a:endParaRPr kumimoji="1" lang="zh-CN" altLang="en-US" sz="2800" b="1" baseline="-25000" dirty="0">
              <a:solidFill>
                <a:schemeClr val="tx1"/>
              </a:solidFill>
            </a:endParaRPr>
          </a:p>
        </p:txBody>
      </p:sp>
      <p:sp>
        <p:nvSpPr>
          <p:cNvPr id="4" name="矩形 3"/>
          <p:cNvSpPr/>
          <p:nvPr/>
        </p:nvSpPr>
        <p:spPr>
          <a:xfrm>
            <a:off x="598099" y="1599131"/>
            <a:ext cx="11168332" cy="4401205"/>
          </a:xfrm>
          <a:prstGeom prst="rect">
            <a:avLst/>
          </a:prstGeom>
        </p:spPr>
        <p:txBody>
          <a:bodyPr wrap="square">
            <a:spAutoFit/>
          </a:bodyPr>
          <a:lstStyle/>
          <a:p>
            <a:pPr algn="just"/>
            <a:r>
              <a:rPr lang="en-US" altLang="zh-CN" sz="2800" dirty="0"/>
              <a:t>1</a:t>
            </a:r>
            <a:r>
              <a:rPr lang="zh-CN" altLang="en-US" sz="2800" dirty="0"/>
              <a:t>、For very shallow NV centers, loss of charge may also occur via quantum mechanical tunneling. In the case of band bending, the location of the Fermi level with respect to the NV − excited state determines the charge stability of the defect</a:t>
            </a:r>
            <a:r>
              <a:rPr lang="en-US" altLang="zh-CN" sz="2800" dirty="0" smtClean="0"/>
              <a:t>.</a:t>
            </a:r>
          </a:p>
          <a:p>
            <a:pPr algn="just"/>
            <a:endParaRPr lang="en-US" altLang="zh-CN" sz="2800" dirty="0"/>
          </a:p>
          <a:p>
            <a:pPr algn="just"/>
            <a:r>
              <a:rPr lang="en-US" altLang="zh-CN" sz="2800" b="1" dirty="0"/>
              <a:t>Ways</a:t>
            </a:r>
            <a:r>
              <a:rPr lang="zh-CN" altLang="en-US" sz="2800" b="1" dirty="0"/>
              <a:t> </a:t>
            </a:r>
            <a:r>
              <a:rPr lang="en-US" altLang="zh-CN" sz="2800" b="1" dirty="0"/>
              <a:t>to</a:t>
            </a:r>
            <a:r>
              <a:rPr lang="zh-CN" altLang="en-US" sz="2800" b="1" dirty="0"/>
              <a:t> </a:t>
            </a:r>
            <a:r>
              <a:rPr lang="en-US" altLang="zh-CN" sz="2800" b="1" dirty="0"/>
              <a:t>solve</a:t>
            </a:r>
            <a:r>
              <a:rPr lang="zh-CN" altLang="en-US" sz="2800" b="1" dirty="0"/>
              <a:t> </a:t>
            </a:r>
            <a:r>
              <a:rPr lang="en-US" altLang="zh-CN" sz="2800" b="1" dirty="0"/>
              <a:t>this</a:t>
            </a:r>
            <a:r>
              <a:rPr lang="zh-CN" altLang="en-US" sz="2800" b="1" dirty="0"/>
              <a:t> </a:t>
            </a:r>
            <a:r>
              <a:rPr lang="en-US" altLang="zh-CN" sz="2800" b="1" dirty="0"/>
              <a:t>problem:</a:t>
            </a:r>
          </a:p>
          <a:p>
            <a:pPr algn="just"/>
            <a:r>
              <a:rPr lang="en-US" altLang="zh-CN" sz="2800" dirty="0"/>
              <a:t>Surface termination by oxygen or ﬂuorine;</a:t>
            </a:r>
          </a:p>
          <a:p>
            <a:pPr algn="just"/>
            <a:endParaRPr lang="en-US" altLang="zh-CN" sz="2800" dirty="0"/>
          </a:p>
          <a:p>
            <a:pPr algn="just"/>
            <a:r>
              <a:rPr lang="en-US" altLang="zh-CN" sz="2800" dirty="0"/>
              <a:t>2</a:t>
            </a:r>
            <a:r>
              <a:rPr lang="zh-CN" altLang="en-US" sz="2800" dirty="0"/>
              <a:t>、</a:t>
            </a:r>
            <a:r>
              <a:rPr lang="en-US" altLang="zh-CN" sz="2800" dirty="0"/>
              <a:t>NV centers near surfaces also experience enhanced magnetic noise that manifests itself in reduced spin relaxation times compared to bulk diamond.</a:t>
            </a:r>
          </a:p>
        </p:txBody>
      </p:sp>
    </p:spTree>
    <p:extLst>
      <p:ext uri="{BB962C8B-B14F-4D97-AF65-F5344CB8AC3E}">
        <p14:creationId xmlns:p14="http://schemas.microsoft.com/office/powerpoint/2010/main" val="80175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95" y="0"/>
            <a:ext cx="12270695" cy="6879026"/>
          </a:xfrm>
          <a:prstGeom prst="rect">
            <a:avLst/>
          </a:prstGeom>
        </p:spPr>
      </p:pic>
      <p:sp>
        <p:nvSpPr>
          <p:cNvPr id="3" name="文本框 2"/>
          <p:cNvSpPr txBox="1"/>
          <p:nvPr/>
        </p:nvSpPr>
        <p:spPr>
          <a:xfrm>
            <a:off x="8885207" y="5802702"/>
            <a:ext cx="2817962" cy="369332"/>
          </a:xfrm>
          <a:prstGeom prst="rect">
            <a:avLst/>
          </a:prstGeom>
          <a:noFill/>
        </p:spPr>
        <p:txBody>
          <a:bodyPr wrap="square" rtlCol="0">
            <a:spAutoFit/>
          </a:bodyPr>
          <a:lstStyle/>
          <a:p>
            <a:r>
              <a:rPr lang="en-US" altLang="zh-CN" b="1" i="1" dirty="0" smtClean="0">
                <a:solidFill>
                  <a:schemeClr val="bg1"/>
                </a:solidFill>
              </a:rPr>
              <a:t>2016</a:t>
            </a:r>
            <a:r>
              <a:rPr lang="zh-CN" altLang="en-US" b="1" i="1" dirty="0" smtClean="0">
                <a:solidFill>
                  <a:schemeClr val="bg1"/>
                </a:solidFill>
              </a:rPr>
              <a:t>年</a:t>
            </a:r>
            <a:r>
              <a:rPr lang="en-US" altLang="zh-CN" b="1" i="1" dirty="0" smtClean="0">
                <a:solidFill>
                  <a:schemeClr val="bg1"/>
                </a:solidFill>
              </a:rPr>
              <a:t>11</a:t>
            </a:r>
            <a:r>
              <a:rPr lang="zh-CN" altLang="en-US" b="1" i="1" dirty="0" smtClean="0">
                <a:solidFill>
                  <a:schemeClr val="bg1"/>
                </a:solidFill>
              </a:rPr>
              <a:t>月</a:t>
            </a:r>
            <a:r>
              <a:rPr lang="en-US" altLang="zh-CN" b="1" i="1" dirty="0" smtClean="0">
                <a:solidFill>
                  <a:schemeClr val="bg1"/>
                </a:solidFill>
              </a:rPr>
              <a:t>8</a:t>
            </a:r>
            <a:r>
              <a:rPr lang="zh-CN" altLang="en-US" b="1" i="1" dirty="0" smtClean="0">
                <a:solidFill>
                  <a:schemeClr val="bg1"/>
                </a:solidFill>
              </a:rPr>
              <a:t>日</a:t>
            </a:r>
            <a:endParaRPr lang="zh-CN" altLang="en-US" b="1" i="1" dirty="0">
              <a:solidFill>
                <a:schemeClr val="bg1"/>
              </a:solidFill>
            </a:endParaRPr>
          </a:p>
        </p:txBody>
      </p:sp>
    </p:spTree>
    <p:extLst>
      <p:ext uri="{BB962C8B-B14F-4D97-AF65-F5344CB8AC3E}">
        <p14:creationId xmlns:p14="http://schemas.microsoft.com/office/powerpoint/2010/main" val="20332083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stretch>
            <a:fillRect/>
          </a:stretch>
        </p:blipFill>
        <p:spPr>
          <a:xfrm>
            <a:off x="734683" y="309175"/>
            <a:ext cx="10515600" cy="3439089"/>
          </a:xfrm>
          <a:prstGeom prst="rect">
            <a:avLst/>
          </a:prstGeom>
        </p:spPr>
      </p:pic>
      <p:pic>
        <p:nvPicPr>
          <p:cNvPr id="5" name="图片 4"/>
          <p:cNvPicPr>
            <a:picLocks noChangeAspect="1"/>
          </p:cNvPicPr>
          <p:nvPr/>
        </p:nvPicPr>
        <p:blipFill>
          <a:blip r:embed="rId3"/>
          <a:stretch>
            <a:fillRect/>
          </a:stretch>
        </p:blipFill>
        <p:spPr>
          <a:xfrm>
            <a:off x="504645" y="4519114"/>
            <a:ext cx="10333762" cy="1364101"/>
          </a:xfrm>
          <a:prstGeom prst="rect">
            <a:avLst/>
          </a:prstGeom>
        </p:spPr>
      </p:pic>
    </p:spTree>
    <p:extLst>
      <p:ext uri="{BB962C8B-B14F-4D97-AF65-F5344CB8AC3E}">
        <p14:creationId xmlns:p14="http://schemas.microsoft.com/office/powerpoint/2010/main" val="214799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282" y="401699"/>
            <a:ext cx="3896074" cy="3853447"/>
          </a:xfrm>
          <a:prstGeom prst="rect">
            <a:avLst/>
          </a:prstGeom>
        </p:spPr>
      </p:pic>
      <p:pic>
        <p:nvPicPr>
          <p:cNvPr id="7" name="图片 6"/>
          <p:cNvPicPr>
            <a:picLocks noChangeAspect="1"/>
          </p:cNvPicPr>
          <p:nvPr/>
        </p:nvPicPr>
        <p:blipFill>
          <a:blip r:embed="rId3"/>
          <a:stretch>
            <a:fillRect/>
          </a:stretch>
        </p:blipFill>
        <p:spPr>
          <a:xfrm>
            <a:off x="5054338" y="486659"/>
            <a:ext cx="6320414" cy="4022081"/>
          </a:xfrm>
          <a:prstGeom prst="rect">
            <a:avLst/>
          </a:prstGeom>
        </p:spPr>
      </p:pic>
      <p:sp>
        <p:nvSpPr>
          <p:cNvPr id="8" name="云形标注 7"/>
          <p:cNvSpPr/>
          <p:nvPr/>
        </p:nvSpPr>
        <p:spPr>
          <a:xfrm>
            <a:off x="720282" y="4333336"/>
            <a:ext cx="5101087" cy="2196860"/>
          </a:xfrm>
          <a:prstGeom prst="cloudCallout">
            <a:avLst>
              <a:gd name="adj1" fmla="val 59302"/>
              <a:gd name="adj2" fmla="val -1388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i="1" dirty="0" smtClean="0"/>
              <a:t>ESR(</a:t>
            </a:r>
            <a:r>
              <a:rPr lang="zh-CN" altLang="en-US" sz="2000" b="1" i="1" dirty="0" smtClean="0"/>
              <a:t>电子自旋共振谱</a:t>
            </a:r>
            <a:r>
              <a:rPr lang="en-US" altLang="zh-CN" sz="2000" b="1" i="1" dirty="0" smtClean="0"/>
              <a:t>)/ODMR</a:t>
            </a:r>
            <a:r>
              <a:rPr lang="zh-CN" altLang="en-US" sz="2000" b="1" i="1" dirty="0" smtClean="0"/>
              <a:t>（光检测磁共振）</a:t>
            </a:r>
            <a:endParaRPr lang="zh-CN" altLang="en-US" sz="2000" b="1" i="1" dirty="0"/>
          </a:p>
        </p:txBody>
      </p:sp>
      <p:sp>
        <p:nvSpPr>
          <p:cNvPr id="2" name="文本框 1"/>
          <p:cNvSpPr txBox="1"/>
          <p:nvPr/>
        </p:nvSpPr>
        <p:spPr>
          <a:xfrm>
            <a:off x="6878128" y="5279366"/>
            <a:ext cx="3870385" cy="646331"/>
          </a:xfrm>
          <a:prstGeom prst="rect">
            <a:avLst/>
          </a:prstGeom>
          <a:noFill/>
        </p:spPr>
        <p:txBody>
          <a:bodyPr wrap="square" rtlCol="0">
            <a:spAutoFit/>
          </a:bodyPr>
          <a:lstStyle/>
          <a:p>
            <a:r>
              <a:rPr lang="zh-CN" altLang="en-US" dirty="0" smtClean="0"/>
              <a:t>基态</a:t>
            </a:r>
            <a:r>
              <a:rPr lang="en-US" altLang="zh-CN" dirty="0" smtClean="0"/>
              <a:t>&amp;</a:t>
            </a:r>
            <a:r>
              <a:rPr lang="zh-CN" altLang="en-US" dirty="0" smtClean="0"/>
              <a:t>激发态：自旋三重态</a:t>
            </a:r>
            <a:endParaRPr lang="en-US" altLang="zh-CN" dirty="0" smtClean="0"/>
          </a:p>
          <a:p>
            <a:endParaRPr lang="zh-CN" altLang="en-US" dirty="0"/>
          </a:p>
        </p:txBody>
      </p:sp>
    </p:spTree>
    <p:extLst>
      <p:ext uri="{BB962C8B-B14F-4D97-AF65-F5344CB8AC3E}">
        <p14:creationId xmlns:p14="http://schemas.microsoft.com/office/powerpoint/2010/main" val="372514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652012" y="3199773"/>
            <a:ext cx="9220555" cy="3497201"/>
          </a:xfrm>
          <a:prstGeom prst="rect">
            <a:avLst/>
          </a:prstGeom>
        </p:spPr>
      </p:pic>
      <p:pic>
        <p:nvPicPr>
          <p:cNvPr id="8" name="图片 7"/>
          <p:cNvPicPr>
            <a:picLocks noChangeAspect="1"/>
          </p:cNvPicPr>
          <p:nvPr/>
        </p:nvPicPr>
        <p:blipFill>
          <a:blip r:embed="rId3"/>
          <a:stretch>
            <a:fillRect/>
          </a:stretch>
        </p:blipFill>
        <p:spPr>
          <a:xfrm>
            <a:off x="1188287" y="365125"/>
            <a:ext cx="8684280" cy="2902060"/>
          </a:xfrm>
          <a:prstGeom prst="rect">
            <a:avLst/>
          </a:prstGeom>
        </p:spPr>
      </p:pic>
    </p:spTree>
    <p:extLst>
      <p:ext uri="{BB962C8B-B14F-4D97-AF65-F5344CB8AC3E}">
        <p14:creationId xmlns:p14="http://schemas.microsoft.com/office/powerpoint/2010/main" val="191806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748915" y="425023"/>
            <a:ext cx="2839576" cy="2903531"/>
          </a:xfrm>
          <a:prstGeom prst="rect">
            <a:avLst/>
          </a:prstGeom>
        </p:spPr>
      </p:pic>
      <p:pic>
        <p:nvPicPr>
          <p:cNvPr id="5" name="图片 4"/>
          <p:cNvPicPr>
            <a:picLocks noChangeAspect="1"/>
          </p:cNvPicPr>
          <p:nvPr/>
        </p:nvPicPr>
        <p:blipFill>
          <a:blip r:embed="rId3"/>
          <a:stretch>
            <a:fillRect/>
          </a:stretch>
        </p:blipFill>
        <p:spPr>
          <a:xfrm>
            <a:off x="4128877" y="425023"/>
            <a:ext cx="3379808" cy="2567354"/>
          </a:xfrm>
          <a:prstGeom prst="rect">
            <a:avLst/>
          </a:prstGeom>
        </p:spPr>
      </p:pic>
      <p:pic>
        <p:nvPicPr>
          <p:cNvPr id="6" name="图片 5"/>
          <p:cNvPicPr>
            <a:picLocks noChangeAspect="1"/>
          </p:cNvPicPr>
          <p:nvPr/>
        </p:nvPicPr>
        <p:blipFill>
          <a:blip r:embed="rId4"/>
          <a:stretch>
            <a:fillRect/>
          </a:stretch>
        </p:blipFill>
        <p:spPr>
          <a:xfrm>
            <a:off x="748915" y="3694619"/>
            <a:ext cx="2763143" cy="2780631"/>
          </a:xfrm>
          <a:prstGeom prst="rect">
            <a:avLst/>
          </a:prstGeom>
        </p:spPr>
      </p:pic>
      <p:pic>
        <p:nvPicPr>
          <p:cNvPr id="7" name="图片 6"/>
          <p:cNvPicPr>
            <a:picLocks noChangeAspect="1"/>
          </p:cNvPicPr>
          <p:nvPr/>
        </p:nvPicPr>
        <p:blipFill>
          <a:blip r:embed="rId5"/>
          <a:stretch>
            <a:fillRect/>
          </a:stretch>
        </p:blipFill>
        <p:spPr>
          <a:xfrm>
            <a:off x="3996606" y="3573584"/>
            <a:ext cx="4001455" cy="2826284"/>
          </a:xfrm>
          <a:prstGeom prst="rect">
            <a:avLst/>
          </a:prstGeom>
        </p:spPr>
      </p:pic>
      <p:sp>
        <p:nvSpPr>
          <p:cNvPr id="2" name="文本框 1"/>
          <p:cNvSpPr txBox="1"/>
          <p:nvPr/>
        </p:nvSpPr>
        <p:spPr>
          <a:xfrm>
            <a:off x="8090076" y="1109296"/>
            <a:ext cx="4101924" cy="2585323"/>
          </a:xfrm>
          <a:prstGeom prst="rect">
            <a:avLst/>
          </a:prstGeom>
          <a:noFill/>
        </p:spPr>
        <p:txBody>
          <a:bodyPr wrap="square" rtlCol="0">
            <a:spAutoFit/>
          </a:bodyPr>
          <a:lstStyle/>
          <a:p>
            <a:pPr marL="342900" indent="-342900">
              <a:buAutoNum type="alphaLcPeriod"/>
            </a:pPr>
            <a:r>
              <a:rPr lang="en-US" altLang="zh-CN" dirty="0" err="1" smtClean="0"/>
              <a:t>Adamantane</a:t>
            </a:r>
            <a:endParaRPr lang="en-US" altLang="zh-CN" dirty="0" smtClean="0"/>
          </a:p>
          <a:p>
            <a:pPr marL="342900" indent="-342900">
              <a:buAutoNum type="alphaLcPeriod"/>
            </a:pPr>
            <a:endParaRPr lang="en-US" altLang="zh-CN" dirty="0"/>
          </a:p>
          <a:p>
            <a:pPr marL="342900" indent="-342900">
              <a:buAutoNum type="alphaLcPeriod"/>
            </a:pPr>
            <a:r>
              <a:rPr lang="en-US" altLang="zh-CN" dirty="0" smtClean="0"/>
              <a:t>Detonation </a:t>
            </a:r>
            <a:r>
              <a:rPr lang="en-US" altLang="zh-CN" dirty="0" err="1" smtClean="0"/>
              <a:t>nanodiamonds</a:t>
            </a:r>
            <a:endParaRPr lang="en-US" altLang="zh-CN" dirty="0" smtClean="0"/>
          </a:p>
          <a:p>
            <a:pPr marL="342900" indent="-342900">
              <a:buAutoNum type="alphaLcPeriod"/>
            </a:pPr>
            <a:endParaRPr lang="en-US" altLang="zh-CN" dirty="0"/>
          </a:p>
          <a:p>
            <a:pPr marL="342900" indent="-342900">
              <a:buAutoNum type="alphaLcPeriod"/>
            </a:pPr>
            <a:r>
              <a:rPr lang="en-US" altLang="zh-CN" dirty="0" smtClean="0"/>
              <a:t>Diamond nanoparticles</a:t>
            </a:r>
          </a:p>
          <a:p>
            <a:pPr marL="342900" indent="-342900">
              <a:buAutoNum type="alphaLcPeriod"/>
            </a:pPr>
            <a:endParaRPr lang="en-US" altLang="zh-CN" dirty="0"/>
          </a:p>
          <a:p>
            <a:pPr marL="342900" indent="-342900">
              <a:buAutoNum type="alphaLcPeriod"/>
            </a:pPr>
            <a:r>
              <a:rPr lang="en-US" altLang="zh-CN" dirty="0" smtClean="0"/>
              <a:t>Millimeter-sized single crystal diamond</a:t>
            </a:r>
          </a:p>
          <a:p>
            <a:pPr marL="342900" indent="-342900">
              <a:buAutoNum type="alphaLcPeriod"/>
            </a:pPr>
            <a:endParaRPr lang="en-US" altLang="zh-CN" dirty="0" smtClean="0"/>
          </a:p>
        </p:txBody>
      </p:sp>
      <p:graphicFrame>
        <p:nvGraphicFramePr>
          <p:cNvPr id="3" name="图示 2"/>
          <p:cNvGraphicFramePr/>
          <p:nvPr>
            <p:extLst>
              <p:ext uri="{D42A27DB-BD31-4B8C-83A1-F6EECF244321}">
                <p14:modId xmlns:p14="http://schemas.microsoft.com/office/powerpoint/2010/main" val="4039308569"/>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文本框 9"/>
          <p:cNvSpPr txBox="1"/>
          <p:nvPr/>
        </p:nvSpPr>
        <p:spPr>
          <a:xfrm>
            <a:off x="7131168" y="5604633"/>
            <a:ext cx="5842959" cy="923330"/>
          </a:xfrm>
          <a:prstGeom prst="rect">
            <a:avLst/>
          </a:prstGeom>
          <a:noFill/>
        </p:spPr>
        <p:txBody>
          <a:bodyPr wrap="square" rtlCol="0">
            <a:spAutoFit/>
          </a:bodyPr>
          <a:lstStyle/>
          <a:p>
            <a:r>
              <a:rPr lang="en-US" altLang="zh-CN" dirty="0"/>
              <a:t>1 http://adamasnano.com, accessed June 25, 2013</a:t>
            </a:r>
          </a:p>
          <a:p>
            <a:r>
              <a:rPr lang="en-US" altLang="zh-CN" dirty="0" smtClean="0"/>
              <a:t>2 </a:t>
            </a:r>
            <a:r>
              <a:rPr lang="en-US" altLang="zh-CN" dirty="0" err="1" smtClean="0"/>
              <a:t>Havlik</a:t>
            </a:r>
            <a:r>
              <a:rPr lang="en-US" altLang="zh-CN" dirty="0" smtClean="0"/>
              <a:t> </a:t>
            </a:r>
            <a:r>
              <a:rPr lang="en-US" altLang="zh-CN" dirty="0" err="1" smtClean="0"/>
              <a:t>J,et</a:t>
            </a:r>
            <a:r>
              <a:rPr lang="en-US" altLang="zh-CN" dirty="0" smtClean="0"/>
              <a:t> al.   </a:t>
            </a:r>
            <a:r>
              <a:rPr lang="en-US" altLang="zh-CN" dirty="0"/>
              <a:t>Nanoscale </a:t>
            </a:r>
            <a:r>
              <a:rPr lang="en-US" altLang="zh-CN" dirty="0" smtClean="0"/>
              <a:t>5:3208–11,2013</a:t>
            </a:r>
            <a:endParaRPr lang="en-US" altLang="zh-CN" dirty="0"/>
          </a:p>
          <a:p>
            <a:r>
              <a:rPr lang="en-US" altLang="zh-CN" dirty="0"/>
              <a:t>3</a:t>
            </a:r>
            <a:r>
              <a:rPr lang="en-US" altLang="zh-CN" dirty="0" smtClean="0"/>
              <a:t> </a:t>
            </a:r>
            <a:r>
              <a:rPr lang="en-US" altLang="zh-CN" dirty="0"/>
              <a:t>Wort CJ, </a:t>
            </a:r>
            <a:r>
              <a:rPr lang="en-US" altLang="zh-CN" dirty="0" err="1"/>
              <a:t>Balmer</a:t>
            </a:r>
            <a:r>
              <a:rPr lang="en-US" altLang="zh-CN" dirty="0"/>
              <a:t> RS. </a:t>
            </a:r>
            <a:r>
              <a:rPr lang="en-US" altLang="zh-CN" dirty="0" smtClean="0"/>
              <a:t>Mater</a:t>
            </a:r>
            <a:r>
              <a:rPr lang="en-US" altLang="zh-CN" dirty="0"/>
              <a:t>. Today </a:t>
            </a:r>
            <a:r>
              <a:rPr lang="en-US" altLang="zh-CN" dirty="0" smtClean="0"/>
              <a:t>11:22–28,2008</a:t>
            </a:r>
            <a:endParaRPr lang="zh-CN" altLang="en-US" dirty="0"/>
          </a:p>
        </p:txBody>
      </p:sp>
    </p:spTree>
    <p:extLst>
      <p:ext uri="{BB962C8B-B14F-4D97-AF65-F5344CB8AC3E}">
        <p14:creationId xmlns:p14="http://schemas.microsoft.com/office/powerpoint/2010/main" val="52319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229243" y="34505"/>
            <a:ext cx="6922546" cy="6535153"/>
          </a:xfrm>
          <a:prstGeom prst="rect">
            <a:avLst/>
          </a:prstGeom>
        </p:spPr>
      </p:pic>
      <p:cxnSp>
        <p:nvCxnSpPr>
          <p:cNvPr id="9" name="直接箭头连接符 8"/>
          <p:cNvCxnSpPr/>
          <p:nvPr/>
        </p:nvCxnSpPr>
        <p:spPr>
          <a:xfrm>
            <a:off x="3232030" y="4664015"/>
            <a:ext cx="4658264" cy="5175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0" name="矩形 9"/>
          <p:cNvSpPr/>
          <p:nvPr/>
        </p:nvSpPr>
        <p:spPr>
          <a:xfrm>
            <a:off x="7666008" y="636322"/>
            <a:ext cx="2932982" cy="1368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Hela Cell</a:t>
            </a:r>
            <a:endParaRPr lang="zh-CN" altLang="en-US" dirty="0"/>
          </a:p>
        </p:txBody>
      </p:sp>
      <p:cxnSp>
        <p:nvCxnSpPr>
          <p:cNvPr id="6" name="直接箭头连接符 5"/>
          <p:cNvCxnSpPr/>
          <p:nvPr/>
        </p:nvCxnSpPr>
        <p:spPr>
          <a:xfrm>
            <a:off x="2958860" y="1371600"/>
            <a:ext cx="4658264" cy="5175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7" name="矩形 6"/>
          <p:cNvSpPr/>
          <p:nvPr/>
        </p:nvSpPr>
        <p:spPr>
          <a:xfrm>
            <a:off x="8042694" y="4339086"/>
            <a:ext cx="2932982" cy="1368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新杆状线虫</a:t>
            </a:r>
            <a:endParaRPr lang="zh-CN" altLang="en-US" dirty="0"/>
          </a:p>
        </p:txBody>
      </p:sp>
      <p:cxnSp>
        <p:nvCxnSpPr>
          <p:cNvPr id="8" name="直接箭头连接符 7"/>
          <p:cNvCxnSpPr/>
          <p:nvPr/>
        </p:nvCxnSpPr>
        <p:spPr>
          <a:xfrm>
            <a:off x="6320287" y="419819"/>
            <a:ext cx="1391728" cy="2541917"/>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3" name="矩形 12"/>
          <p:cNvSpPr/>
          <p:nvPr/>
        </p:nvSpPr>
        <p:spPr>
          <a:xfrm>
            <a:off x="7745235" y="2592387"/>
            <a:ext cx="2932982" cy="1368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DNA</a:t>
            </a:r>
            <a:endParaRPr lang="zh-CN" altLang="en-US" dirty="0"/>
          </a:p>
        </p:txBody>
      </p:sp>
      <p:sp>
        <p:nvSpPr>
          <p:cNvPr id="5" name="矩形 4"/>
          <p:cNvSpPr/>
          <p:nvPr/>
        </p:nvSpPr>
        <p:spPr>
          <a:xfrm>
            <a:off x="6693303" y="6078506"/>
            <a:ext cx="6096000" cy="646331"/>
          </a:xfrm>
          <a:prstGeom prst="rect">
            <a:avLst/>
          </a:prstGeom>
        </p:spPr>
        <p:txBody>
          <a:bodyPr>
            <a:spAutoFit/>
          </a:bodyPr>
          <a:lstStyle/>
          <a:p>
            <a:r>
              <a:rPr lang="en-US" altLang="zh-CN" dirty="0"/>
              <a:t>1. Fu CC ,et al. Proc. Natl. Acad. Sci. USA 104:727–32</a:t>
            </a:r>
          </a:p>
          <a:p>
            <a:r>
              <a:rPr lang="en-US" altLang="zh-CN" dirty="0"/>
              <a:t>2.McGuinness LP ,et al. Nat. </a:t>
            </a:r>
            <a:r>
              <a:rPr lang="en-US" altLang="zh-CN" dirty="0" err="1"/>
              <a:t>Nanotechnol</a:t>
            </a:r>
            <a:r>
              <a:rPr lang="en-US" altLang="zh-CN" dirty="0"/>
              <a:t>. 6:358–63</a:t>
            </a:r>
            <a:endParaRPr lang="zh-CN" altLang="en-US" dirty="0"/>
          </a:p>
        </p:txBody>
      </p:sp>
    </p:spTree>
    <p:extLst>
      <p:ext uri="{BB962C8B-B14F-4D97-AF65-F5344CB8AC3E}">
        <p14:creationId xmlns:p14="http://schemas.microsoft.com/office/powerpoint/2010/main" val="3123050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24000" y="379655"/>
            <a:ext cx="9144000" cy="70210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en-US" altLang="zh-CN" sz="2800" b="1" dirty="0">
                <a:solidFill>
                  <a:schemeClr val="tx1"/>
                </a:solidFill>
              </a:rPr>
              <a:t>How</a:t>
            </a:r>
            <a:r>
              <a:rPr kumimoji="1" lang="zh-CN" altLang="en-US" sz="2800" b="1" dirty="0">
                <a:solidFill>
                  <a:schemeClr val="tx1"/>
                </a:solidFill>
              </a:rPr>
              <a:t> </a:t>
            </a:r>
            <a:r>
              <a:rPr kumimoji="1" lang="en-US" altLang="zh-CN" sz="2800" b="1" dirty="0">
                <a:solidFill>
                  <a:schemeClr val="tx1"/>
                </a:solidFill>
              </a:rPr>
              <a:t>NV</a:t>
            </a:r>
            <a:r>
              <a:rPr kumimoji="1" lang="zh-CN" altLang="en-US" sz="2800" b="1" dirty="0">
                <a:solidFill>
                  <a:schemeClr val="tx1"/>
                </a:solidFill>
              </a:rPr>
              <a:t> </a:t>
            </a:r>
            <a:r>
              <a:rPr kumimoji="1" lang="en-US" altLang="zh-CN" sz="2800" b="1" dirty="0">
                <a:solidFill>
                  <a:schemeClr val="tx1"/>
                </a:solidFill>
              </a:rPr>
              <a:t>centers</a:t>
            </a:r>
            <a:r>
              <a:rPr kumimoji="1" lang="zh-CN" altLang="en-US" sz="2800" b="1" dirty="0">
                <a:solidFill>
                  <a:schemeClr val="tx1"/>
                </a:solidFill>
              </a:rPr>
              <a:t> </a:t>
            </a:r>
            <a:r>
              <a:rPr kumimoji="1" lang="en-US" altLang="zh-CN" sz="2800" b="1" dirty="0">
                <a:solidFill>
                  <a:schemeClr val="tx1"/>
                </a:solidFill>
              </a:rPr>
              <a:t>can</a:t>
            </a:r>
            <a:r>
              <a:rPr kumimoji="1" lang="zh-CN" altLang="en-US" sz="2800" b="1" dirty="0">
                <a:solidFill>
                  <a:schemeClr val="tx1"/>
                </a:solidFill>
              </a:rPr>
              <a:t> </a:t>
            </a:r>
            <a:r>
              <a:rPr kumimoji="1" lang="en-US" altLang="zh-CN" sz="2800" b="1" dirty="0">
                <a:solidFill>
                  <a:schemeClr val="tx1"/>
                </a:solidFill>
              </a:rPr>
              <a:t>be</a:t>
            </a:r>
            <a:r>
              <a:rPr kumimoji="1" lang="zh-CN" altLang="en-US" sz="2800" b="1" dirty="0">
                <a:solidFill>
                  <a:schemeClr val="tx1"/>
                </a:solidFill>
              </a:rPr>
              <a:t> </a:t>
            </a:r>
            <a:r>
              <a:rPr kumimoji="1" lang="en-US" altLang="zh-CN" sz="2800" b="1" dirty="0">
                <a:solidFill>
                  <a:schemeClr val="tx1"/>
                </a:solidFill>
              </a:rPr>
              <a:t>harnessed</a:t>
            </a:r>
            <a:r>
              <a:rPr kumimoji="1" lang="zh-CN" altLang="en-US" sz="2800" b="1" dirty="0">
                <a:solidFill>
                  <a:schemeClr val="tx1"/>
                </a:solidFill>
              </a:rPr>
              <a:t> </a:t>
            </a:r>
            <a:r>
              <a:rPr kumimoji="1" lang="en-US" altLang="zh-CN" sz="2800" b="1" dirty="0">
                <a:solidFill>
                  <a:schemeClr val="tx1"/>
                </a:solidFill>
              </a:rPr>
              <a:t>for</a:t>
            </a:r>
            <a:r>
              <a:rPr kumimoji="1" lang="zh-CN" altLang="en-US" sz="2800" b="1" dirty="0">
                <a:solidFill>
                  <a:schemeClr val="tx1"/>
                </a:solidFill>
              </a:rPr>
              <a:t> </a:t>
            </a:r>
            <a:r>
              <a:rPr kumimoji="1" lang="en-US" altLang="zh-CN" sz="2800" b="1" dirty="0">
                <a:solidFill>
                  <a:schemeClr val="tx1"/>
                </a:solidFill>
              </a:rPr>
              <a:t>nanoscale</a:t>
            </a:r>
            <a:r>
              <a:rPr kumimoji="1" lang="zh-CN" altLang="en-US" sz="2800" b="1" dirty="0">
                <a:solidFill>
                  <a:schemeClr val="tx1"/>
                </a:solidFill>
              </a:rPr>
              <a:t> </a:t>
            </a:r>
            <a:r>
              <a:rPr kumimoji="1" lang="en-US" altLang="zh-CN" sz="2800" b="1" dirty="0">
                <a:solidFill>
                  <a:schemeClr val="tx1"/>
                </a:solidFill>
              </a:rPr>
              <a:t>sensing</a:t>
            </a:r>
            <a:endParaRPr kumimoji="1" lang="zh-CN" altLang="en-US" sz="2800" b="1" baseline="-25000" dirty="0">
              <a:solidFill>
                <a:schemeClr val="tx1"/>
              </a:solidFill>
            </a:endParaRPr>
          </a:p>
        </p:txBody>
      </p:sp>
      <p:sp>
        <p:nvSpPr>
          <p:cNvPr id="3" name="文本框 2"/>
          <p:cNvSpPr txBox="1"/>
          <p:nvPr/>
        </p:nvSpPr>
        <p:spPr>
          <a:xfrm>
            <a:off x="1766888" y="1989157"/>
            <a:ext cx="8901113" cy="3416320"/>
          </a:xfrm>
          <a:prstGeom prst="rect">
            <a:avLst/>
          </a:prstGeom>
          <a:noFill/>
        </p:spPr>
        <p:txBody>
          <a:bodyPr wrap="square" rtlCol="0">
            <a:spAutoFit/>
          </a:bodyPr>
          <a:lstStyle/>
          <a:p>
            <a:r>
              <a:rPr kumimoji="1" lang="en-US" altLang="zh-CN" sz="2400" dirty="0"/>
              <a:t>The NV center is very sensitive to magnetic </a:t>
            </a:r>
            <a:r>
              <a:rPr kumimoji="1" lang="en-US" altLang="zh-CN" sz="2400" dirty="0" smtClean="0"/>
              <a:t>ﬁelds</a:t>
            </a:r>
          </a:p>
          <a:p>
            <a:endParaRPr kumimoji="1" lang="en-US" altLang="zh-CN" sz="2400" dirty="0" smtClean="0"/>
          </a:p>
          <a:p>
            <a:r>
              <a:rPr kumimoji="1" lang="en-US" altLang="zh-CN" sz="2400" b="1" dirty="0" smtClean="0"/>
              <a:t>Sensing</a:t>
            </a:r>
            <a:r>
              <a:rPr kumimoji="1" lang="zh-CN" altLang="en-US" sz="2400" b="1" dirty="0" smtClean="0"/>
              <a:t> </a:t>
            </a:r>
            <a:r>
              <a:rPr kumimoji="1" lang="en-US" altLang="zh-CN" sz="2400" b="1" dirty="0"/>
              <a:t>Protocols:</a:t>
            </a:r>
          </a:p>
          <a:p>
            <a:r>
              <a:rPr kumimoji="1" lang="en-US" altLang="zh-CN" sz="2400" dirty="0"/>
              <a:t>The three most common approaches are </a:t>
            </a:r>
            <a:r>
              <a:rPr kumimoji="1" lang="en-US" altLang="zh-CN" sz="2400" dirty="0" smtClean="0"/>
              <a:t>:</a:t>
            </a:r>
          </a:p>
          <a:p>
            <a:r>
              <a:rPr kumimoji="1" lang="en-US" altLang="zh-CN" sz="2400" dirty="0" smtClean="0"/>
              <a:t>1.the </a:t>
            </a:r>
            <a:r>
              <a:rPr kumimoji="1" lang="en-US" altLang="zh-CN" sz="2400" dirty="0"/>
              <a:t>direct detection of the EPR</a:t>
            </a:r>
            <a:r>
              <a:rPr kumimoji="1" lang="zh-CN" altLang="en-US" sz="2400" dirty="0" smtClean="0"/>
              <a:t>（电子顺磁共振</a:t>
            </a:r>
            <a:r>
              <a:rPr kumimoji="1" lang="zh-CN" altLang="en-US" sz="2400" dirty="0"/>
              <a:t>谱）</a:t>
            </a:r>
            <a:r>
              <a:rPr kumimoji="1" lang="en-US" altLang="zh-CN" sz="2400" dirty="0"/>
              <a:t> spectrum using continuous-wave </a:t>
            </a:r>
            <a:r>
              <a:rPr kumimoji="1" lang="en-US" altLang="zh-CN" sz="2400" dirty="0" smtClean="0"/>
              <a:t>spectroscopy</a:t>
            </a:r>
          </a:p>
          <a:p>
            <a:r>
              <a:rPr kumimoji="1" lang="en-US" altLang="zh-CN" sz="2400" dirty="0" smtClean="0"/>
              <a:t>2.the </a:t>
            </a:r>
            <a:r>
              <a:rPr kumimoji="1" lang="en-US" altLang="zh-CN" sz="2400" dirty="0"/>
              <a:t>measurement of the time evolution in (pulsed) pump-probe </a:t>
            </a:r>
            <a:r>
              <a:rPr kumimoji="1" lang="en-US" altLang="zh-CN" sz="2400" dirty="0" smtClean="0"/>
              <a:t>experiments</a:t>
            </a:r>
          </a:p>
          <a:p>
            <a:r>
              <a:rPr kumimoji="1" lang="en-US" altLang="zh-CN" sz="2400" dirty="0" smtClean="0"/>
              <a:t>3.measurements </a:t>
            </a:r>
            <a:r>
              <a:rPr kumimoji="1" lang="en-US" altLang="zh-CN" sz="2400" dirty="0"/>
              <a:t>of spin relaxation times.</a:t>
            </a:r>
          </a:p>
        </p:txBody>
      </p:sp>
    </p:spTree>
    <p:extLst>
      <p:ext uri="{BB962C8B-B14F-4D97-AF65-F5344CB8AC3E}">
        <p14:creationId xmlns:p14="http://schemas.microsoft.com/office/powerpoint/2010/main" val="335266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714483" y="1235265"/>
            <a:ext cx="6210830" cy="4835336"/>
          </a:xfrm>
          <a:prstGeom prst="rect">
            <a:avLst/>
          </a:prstGeom>
        </p:spPr>
      </p:pic>
      <p:cxnSp>
        <p:nvCxnSpPr>
          <p:cNvPr id="7" name="直接连接符 6"/>
          <p:cNvCxnSpPr/>
          <p:nvPr/>
        </p:nvCxnSpPr>
        <p:spPr>
          <a:xfrm>
            <a:off x="5202555" y="6176010"/>
            <a:ext cx="46031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5220970" y="6281420"/>
            <a:ext cx="6847205" cy="642620"/>
          </a:xfrm>
          <a:prstGeom prst="rect">
            <a:avLst/>
          </a:prstGeom>
          <a:noFill/>
        </p:spPr>
        <p:txBody>
          <a:bodyPr wrap="square" rtlCol="0">
            <a:spAutoFit/>
          </a:bodyPr>
          <a:lstStyle/>
          <a:p>
            <a:r>
              <a:rPr lang="zh-CN" altLang="en-US"/>
              <a:t>Rondin, L. Tetienne, J. P., Hingant, T. et al.Magnetometry with nitrogen-vacancy defects in diamond. Rep. Prog. Phys.(2014) 77,056503.</a:t>
            </a:r>
          </a:p>
        </p:txBody>
      </p:sp>
      <p:sp>
        <p:nvSpPr>
          <p:cNvPr id="9" name="矩形 8"/>
          <p:cNvSpPr/>
          <p:nvPr/>
        </p:nvSpPr>
        <p:spPr>
          <a:xfrm>
            <a:off x="1524000" y="379655"/>
            <a:ext cx="9144000" cy="70210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CN" altLang="en-US" sz="3200" dirty="0">
                <a:solidFill>
                  <a:schemeClr val="tx1"/>
                </a:solidFill>
              </a:rPr>
              <a:t>Principles of NV magnetometry</a:t>
            </a:r>
            <a:endParaRPr kumimoji="1" lang="zh-CN" altLang="en-US" sz="3000" b="1" baseline="-25000" dirty="0">
              <a:solidFill>
                <a:schemeClr val="tx1"/>
              </a:solidFill>
            </a:endParaRPr>
          </a:p>
        </p:txBody>
      </p:sp>
      <p:pic>
        <p:nvPicPr>
          <p:cNvPr id="10" name="图片 9"/>
          <p:cNvPicPr>
            <a:picLocks noChangeAspect="1"/>
          </p:cNvPicPr>
          <p:nvPr/>
        </p:nvPicPr>
        <p:blipFill>
          <a:blip r:embed="rId4"/>
          <a:stretch>
            <a:fillRect/>
          </a:stretch>
        </p:blipFill>
        <p:spPr>
          <a:xfrm>
            <a:off x="138022" y="1292580"/>
            <a:ext cx="5837208" cy="2534811"/>
          </a:xfrm>
          <a:prstGeom prst="rect">
            <a:avLst/>
          </a:prstGeom>
        </p:spPr>
      </p:pic>
      <p:sp>
        <p:nvSpPr>
          <p:cNvPr id="12" name="文本框 11"/>
          <p:cNvSpPr txBox="1"/>
          <p:nvPr/>
        </p:nvSpPr>
        <p:spPr>
          <a:xfrm>
            <a:off x="138022" y="3884706"/>
            <a:ext cx="4243046" cy="2031325"/>
          </a:xfrm>
          <a:prstGeom prst="rect">
            <a:avLst/>
          </a:prstGeom>
          <a:noFill/>
        </p:spPr>
        <p:txBody>
          <a:bodyPr wrap="square" rtlCol="0">
            <a:spAutoFit/>
          </a:bodyPr>
          <a:lstStyle/>
          <a:p>
            <a:pPr marL="342900" indent="-342900">
              <a:buAutoNum type="alphaLcParenBoth"/>
            </a:pPr>
            <a:r>
              <a:rPr lang="zh-CN" altLang="en-US" dirty="0" smtClean="0"/>
              <a:t>ESR contrast and</a:t>
            </a:r>
            <a:endParaRPr lang="en-US" altLang="zh-CN" dirty="0" smtClean="0"/>
          </a:p>
          <a:p>
            <a:pPr marL="342900" indent="-342900">
              <a:buAutoNum type="alphaLcParenBoth"/>
            </a:pPr>
            <a:r>
              <a:rPr lang="zh-CN" altLang="en-US" dirty="0" smtClean="0"/>
              <a:t>normalized </a:t>
            </a:r>
            <a:r>
              <a:rPr lang="zh-CN" altLang="en-US" dirty="0"/>
              <a:t>PL intensity as a function of magnetic field amplitude applied with an angleθ=74</a:t>
            </a:r>
            <a:r>
              <a:rPr lang="zh-CN" altLang="en-US" baseline="30000" dirty="0"/>
              <a:t>◦ </a:t>
            </a:r>
            <a:r>
              <a:rPr lang="zh-CN" altLang="en-US" dirty="0"/>
              <a:t>with respect to the NV defect axis. The solid line is the result of a rate equation model developed in reference</a:t>
            </a:r>
          </a:p>
        </p:txBody>
      </p:sp>
    </p:spTree>
    <p:extLst>
      <p:ext uri="{BB962C8B-B14F-4D97-AF65-F5344CB8AC3E}">
        <p14:creationId xmlns:p14="http://schemas.microsoft.com/office/powerpoint/2010/main" val="419321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1936</TotalTime>
  <Words>1357</Words>
  <Application>Microsoft Office PowerPoint</Application>
  <PresentationFormat>宽屏</PresentationFormat>
  <Paragraphs>154</Paragraphs>
  <Slides>25</Slides>
  <Notes>2</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25</vt:i4>
      </vt:variant>
    </vt:vector>
  </HeadingPairs>
  <TitlesOfParts>
    <vt:vector size="31" baseType="lpstr">
      <vt:lpstr>宋体</vt:lpstr>
      <vt:lpstr>Arial</vt:lpstr>
      <vt:lpstr>Calibri</vt:lpstr>
      <vt:lpstr>Calibri Light</vt:lpstr>
      <vt:lpstr>Times New Roman</vt:lpstr>
      <vt:lpstr>Office 主题</vt:lpstr>
      <vt:lpstr>Single-Molecule Detection Based on Nitrogen Vaccancy  center </vt:lpstr>
      <vt:lpstr>Outline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Applications in nanoscale NMR/MRI spectroscopy</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Single-Molecule Detection Based on NV center</dc:title>
  <dc:creator>Lee Mike</dc:creator>
  <cp:lastModifiedBy>Lee Mike</cp:lastModifiedBy>
  <cp:revision>73</cp:revision>
  <dcterms:created xsi:type="dcterms:W3CDTF">2016-11-04T15:24:15Z</dcterms:created>
  <dcterms:modified xsi:type="dcterms:W3CDTF">2016-11-08T06:47:57Z</dcterms:modified>
</cp:coreProperties>
</file>